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96" r:id="rId2"/>
  </p:sldMasterIdLst>
  <p:notesMasterIdLst>
    <p:notesMasterId r:id="rId49"/>
  </p:notesMasterIdLst>
  <p:sldIdLst>
    <p:sldId id="256" r:id="rId3"/>
    <p:sldId id="481" r:id="rId4"/>
    <p:sldId id="304" r:id="rId5"/>
    <p:sldId id="372" r:id="rId6"/>
    <p:sldId id="369" r:id="rId7"/>
    <p:sldId id="423" r:id="rId8"/>
    <p:sldId id="489" r:id="rId9"/>
    <p:sldId id="438" r:id="rId10"/>
    <p:sldId id="443" r:id="rId11"/>
    <p:sldId id="444" r:id="rId12"/>
    <p:sldId id="464" r:id="rId13"/>
    <p:sldId id="482" r:id="rId14"/>
    <p:sldId id="424" r:id="rId15"/>
    <p:sldId id="407" r:id="rId16"/>
    <p:sldId id="408" r:id="rId17"/>
    <p:sldId id="483" r:id="rId18"/>
    <p:sldId id="384" r:id="rId19"/>
    <p:sldId id="445" r:id="rId20"/>
    <p:sldId id="449" r:id="rId21"/>
    <p:sldId id="491" r:id="rId22"/>
    <p:sldId id="465" r:id="rId23"/>
    <p:sldId id="459" r:id="rId24"/>
    <p:sldId id="446" r:id="rId25"/>
    <p:sldId id="450" r:id="rId26"/>
    <p:sldId id="460" r:id="rId27"/>
    <p:sldId id="462" r:id="rId28"/>
    <p:sldId id="471" r:id="rId29"/>
    <p:sldId id="425" r:id="rId30"/>
    <p:sldId id="405" r:id="rId31"/>
    <p:sldId id="486" r:id="rId32"/>
    <p:sldId id="474" r:id="rId33"/>
    <p:sldId id="430" r:id="rId34"/>
    <p:sldId id="478" r:id="rId35"/>
    <p:sldId id="461" r:id="rId36"/>
    <p:sldId id="472" r:id="rId37"/>
    <p:sldId id="403" r:id="rId38"/>
    <p:sldId id="488" r:id="rId39"/>
    <p:sldId id="473" r:id="rId40"/>
    <p:sldId id="383" r:id="rId41"/>
    <p:sldId id="426" r:id="rId42"/>
    <p:sldId id="475" r:id="rId43"/>
    <p:sldId id="451" r:id="rId44"/>
    <p:sldId id="484" r:id="rId45"/>
    <p:sldId id="476" r:id="rId46"/>
    <p:sldId id="490" r:id="rId47"/>
    <p:sldId id="48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800080"/>
    <a:srgbClr val="009900"/>
    <a:srgbClr val="CC99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95" autoAdjust="0"/>
    <p:restoredTop sz="99220" autoAdjust="0"/>
  </p:normalViewPr>
  <p:slideViewPr>
    <p:cSldViewPr snapToGrid="0">
      <p:cViewPr varScale="1">
        <p:scale>
          <a:sx n="77" d="100"/>
          <a:sy n="77" d="100"/>
        </p:scale>
        <p:origin x="153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1762E-6160-408B-A288-50A4738938BF}" type="datetimeFigureOut">
              <a:rPr lang="en-US" smtClean="0"/>
              <a:t>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2D6E6-06A9-4ED4-8B63-DF5F0B85C9D2}" type="slidenum">
              <a:rPr lang="en-US" smtClean="0"/>
              <a:t>‹#›</a:t>
            </a:fld>
            <a:endParaRPr lang="en-US"/>
          </a:p>
        </p:txBody>
      </p:sp>
    </p:spTree>
    <p:extLst>
      <p:ext uri="{BB962C8B-B14F-4D97-AF65-F5344CB8AC3E}">
        <p14:creationId xmlns:p14="http://schemas.microsoft.com/office/powerpoint/2010/main" val="196080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CB54A0-54AB-4B34-97A9-A062EC26E2CC}" type="slidenum">
              <a:rPr lang="en-US" smtClean="0"/>
              <a:t>1</a:t>
            </a:fld>
            <a:endParaRPr lang="en-US"/>
          </a:p>
        </p:txBody>
      </p:sp>
    </p:spTree>
    <p:extLst>
      <p:ext uri="{BB962C8B-B14F-4D97-AF65-F5344CB8AC3E}">
        <p14:creationId xmlns:p14="http://schemas.microsoft.com/office/powerpoint/2010/main" val="1648871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D80B9A-A81A-42B7-956F-A206795EC328}" type="datetime1">
              <a:rPr lang="en-US" smtClean="0">
                <a:solidFill>
                  <a:prstClr val="black">
                    <a:tint val="75000"/>
                  </a:prstClr>
                </a:solidFill>
              </a:r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Proprietary and Confidential -</a:t>
            </a:r>
          </a:p>
        </p:txBody>
      </p:sp>
      <p:sp>
        <p:nvSpPr>
          <p:cNvPr id="6" name="Slide Number Placeholder 5"/>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 y="6006095"/>
            <a:ext cx="838200" cy="838200"/>
          </a:xfrm>
          <a:prstGeom prst="rect">
            <a:avLst/>
          </a:prstGeom>
        </p:spPr>
      </p:pic>
    </p:spTree>
    <p:extLst>
      <p:ext uri="{BB962C8B-B14F-4D97-AF65-F5344CB8AC3E}">
        <p14:creationId xmlns:p14="http://schemas.microsoft.com/office/powerpoint/2010/main" val="355028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C0D9B-734D-46BC-81FB-7208B545BB68}" type="datetime1">
              <a:rPr lang="en-US" smtClean="0">
                <a:solidFill>
                  <a:prstClr val="black">
                    <a:tint val="75000"/>
                  </a:prstClr>
                </a:solidFill>
              </a:r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32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E11EB-FB2E-41F3-AC9A-36E1CF238E33}" type="datetime1">
              <a:rPr lang="en-US" smtClean="0">
                <a:solidFill>
                  <a:prstClr val="black">
                    <a:tint val="75000"/>
                  </a:prstClr>
                </a:solidFill>
              </a:r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70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7950" y="6356353"/>
            <a:ext cx="2057400" cy="365125"/>
          </a:xfrm>
        </p:spPr>
        <p:txBody>
          <a:bodyPr/>
          <a:lstStyle/>
          <a:p>
            <a:fld id="{ABC4D82A-6D00-4DB7-A166-2FE889CD0FF0}"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246053" y="998163"/>
            <a:ext cx="8674585" cy="69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 y="6006095"/>
            <a:ext cx="838200" cy="838200"/>
          </a:xfrm>
          <a:prstGeom prst="rect">
            <a:avLst/>
          </a:prstGeom>
        </p:spPr>
      </p:pic>
      <p:sp>
        <p:nvSpPr>
          <p:cNvPr id="10" name="Date Placeholder 9"/>
          <p:cNvSpPr>
            <a:spLocks noGrp="1"/>
          </p:cNvSpPr>
          <p:nvPr>
            <p:ph type="dt" sz="half" idx="13"/>
          </p:nvPr>
        </p:nvSpPr>
        <p:spPr/>
        <p:txBody>
          <a:bodyPr/>
          <a:lstStyle/>
          <a:p>
            <a:fld id="{D7F6F95D-37C6-4C33-A44C-3D0424CF31A7}" type="datetime1">
              <a:rPr lang="en-US" smtClean="0">
                <a:solidFill>
                  <a:prstClr val="black">
                    <a:tint val="75000"/>
                  </a:prstClr>
                </a:solidFill>
              </a:rPr>
              <a:t>11/3/2020</a:t>
            </a:fld>
            <a:endParaRPr lang="en-US">
              <a:solidFill>
                <a:prstClr val="black">
                  <a:tint val="75000"/>
                </a:prstClr>
              </a:solidFill>
            </a:endParaRPr>
          </a:p>
        </p:txBody>
      </p:sp>
    </p:spTree>
    <p:extLst>
      <p:ext uri="{BB962C8B-B14F-4D97-AF65-F5344CB8AC3E}">
        <p14:creationId xmlns:p14="http://schemas.microsoft.com/office/powerpoint/2010/main" val="305884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hoto">
    <p:spTree>
      <p:nvGrpSpPr>
        <p:cNvPr id="1" name=""/>
        <p:cNvGrpSpPr/>
        <p:nvPr/>
      </p:nvGrpSpPr>
      <p:grpSpPr>
        <a:xfrm>
          <a:off x="0" y="0"/>
          <a:ext cx="0" cy="0"/>
          <a:chOff x="0" y="0"/>
          <a:chExt cx="0" cy="0"/>
        </a:xfrm>
      </p:grpSpPr>
      <p:sp>
        <p:nvSpPr>
          <p:cNvPr id="12" name="Title 17"/>
          <p:cNvSpPr>
            <a:spLocks noGrp="1"/>
          </p:cNvSpPr>
          <p:nvPr>
            <p:ph type="title"/>
          </p:nvPr>
        </p:nvSpPr>
        <p:spPr>
          <a:xfrm>
            <a:off x="1" y="1965960"/>
            <a:ext cx="7134225" cy="4901184"/>
          </a:xfrm>
          <a:blipFill rotWithShape="1">
            <a:blip r:embed="rId2"/>
            <a:stretch>
              <a:fillRect/>
            </a:stretch>
          </a:blipFill>
        </p:spPr>
        <p:txBody>
          <a:bodyPr lIns="914400" tIns="1463040" rIns="2468880">
            <a:noAutofit/>
          </a:bodyPr>
          <a:lstStyle>
            <a:lvl1pPr>
              <a:defRPr>
                <a:solidFill>
                  <a:schemeClr val="tx1"/>
                </a:solidFill>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18" y="238713"/>
            <a:ext cx="3200407" cy="914402"/>
          </a:xfrm>
          <a:prstGeom prst="rect">
            <a:avLst/>
          </a:prstGeom>
        </p:spPr>
      </p:pic>
    </p:spTree>
    <p:extLst>
      <p:ext uri="{BB962C8B-B14F-4D97-AF65-F5344CB8AC3E}">
        <p14:creationId xmlns:p14="http://schemas.microsoft.com/office/powerpoint/2010/main" val="33123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64"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9" name="Text Placeholder 19"/>
          <p:cNvSpPr>
            <a:spLocks noGrp="1"/>
          </p:cNvSpPr>
          <p:nvPr>
            <p:ph idx="1"/>
          </p:nvPr>
        </p:nvSpPr>
        <p:spPr>
          <a:xfrm>
            <a:off x="203200" y="1270000"/>
            <a:ext cx="8617119" cy="4901184"/>
          </a:xfrm>
          <a:prstGeom prst="rect">
            <a:avLst/>
          </a:prstGeom>
        </p:spPr>
        <p:txBody>
          <a:bodyPr vert="horz" lIns="0" tIns="45720" rIns="0" bIns="91440" rtlCol="0">
            <a:noAutofit/>
          </a:bodyPr>
          <a:lstStyle>
            <a:lvl1pPr>
              <a:spcBef>
                <a:spcPts val="300"/>
              </a:spcBef>
              <a:tabLst>
                <a:tab pos="68580" algn="l"/>
              </a:tabLst>
              <a:defRPr/>
            </a:lvl1pPr>
            <a:lvl2pPr marL="617220" indent="-205740">
              <a:spcBef>
                <a:spcPts val="300"/>
              </a:spcBef>
              <a:buFont typeface="Arial Narrow" panose="020B0606020202030204" pitchFamily="34" charset="0"/>
              <a:buChar char="−"/>
              <a:defRPr sz="1200" baseline="0"/>
            </a:lvl2pPr>
            <a:lvl3pPr marL="891540" indent="-205740">
              <a:spcBef>
                <a:spcPts val="300"/>
              </a:spcBef>
              <a:buFont typeface="Arial" panose="020B0604020202020204" pitchFamily="34" charset="0"/>
              <a:buChar char="•"/>
              <a:defRPr sz="1200" baseline="0"/>
            </a:lvl3pPr>
            <a:lvl4pPr marL="1165860" indent="-205740">
              <a:spcBef>
                <a:spcPts val="300"/>
              </a:spcBef>
              <a:buFont typeface="Arial Narrow" panose="020B0606020202030204" pitchFamily="34" charset="0"/>
              <a:buChar char="−"/>
              <a:defRPr sz="1200"/>
            </a:lvl4pPr>
            <a:lvl5pPr marL="482441" indent="0">
              <a:buNone/>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12"/>
          <p:cNvSpPr>
            <a:spLocks noGrp="1"/>
          </p:cNvSpPr>
          <p:nvPr>
            <p:ph type="sldNum" sz="quarter" idx="16"/>
          </p:nvPr>
        </p:nvSpPr>
        <p:spPr>
          <a:xfrm>
            <a:off x="7955280" y="6413878"/>
            <a:ext cx="731520" cy="274320"/>
          </a:xfrm>
        </p:spPr>
        <p:txBody>
          <a:bodyPr/>
          <a:lstStyle/>
          <a:p>
            <a:fld id="{F3EC7EDD-B554-9142-9977-52420729B2A8}" type="slidenum">
              <a:rPr lang="en-US" smtClean="0"/>
              <a:pPr/>
              <a:t>‹#›</a:t>
            </a:fld>
            <a:endParaRPr lang="en-US" dirty="0"/>
          </a:p>
        </p:txBody>
      </p:sp>
      <p:sp>
        <p:nvSpPr>
          <p:cNvPr id="6" name="Title Placeholder 1"/>
          <p:cNvSpPr>
            <a:spLocks noGrp="1"/>
          </p:cNvSpPr>
          <p:nvPr>
            <p:ph type="title"/>
          </p:nvPr>
        </p:nvSpPr>
        <p:spPr>
          <a:xfrm>
            <a:off x="203200" y="95868"/>
            <a:ext cx="8826500" cy="901700"/>
          </a:xfrm>
          <a:prstGeom prst="rect">
            <a:avLst/>
          </a:prstGeom>
        </p:spPr>
        <p:txBody>
          <a:bodyPr vert="horz" lIns="0" tIns="0" rIns="0" bIns="0" rtlCol="0" anchor="ctr" anchorCtr="0">
            <a:noAutofit/>
          </a:bodyPr>
          <a:lstStyle/>
          <a:p>
            <a:r>
              <a:rPr lang="en-US" dirty="0"/>
              <a:t>Click to edit Master title style</a:t>
            </a:r>
          </a:p>
        </p:txBody>
      </p:sp>
      <p:sp>
        <p:nvSpPr>
          <p:cNvPr id="4" name="Text Placeholder 3"/>
          <p:cNvSpPr>
            <a:spLocks noGrp="1"/>
          </p:cNvSpPr>
          <p:nvPr>
            <p:ph type="body" sz="quarter" idx="17" hasCustomPrompt="1"/>
          </p:nvPr>
        </p:nvSpPr>
        <p:spPr>
          <a:xfrm>
            <a:off x="2824120" y="6351588"/>
            <a:ext cx="5017062" cy="506412"/>
          </a:xfrm>
          <a:prstGeom prst="rect">
            <a:avLst/>
          </a:prstGeom>
        </p:spPr>
        <p:txBody>
          <a:bodyPr/>
          <a:lstStyle>
            <a:lvl1pPr marL="0" indent="0">
              <a:buNone/>
              <a:defRPr sz="675" baseline="0"/>
            </a:lvl1pPr>
          </a:lstStyle>
          <a:p>
            <a:pPr lvl="0"/>
            <a:r>
              <a:rPr lang="en-US" dirty="0"/>
              <a:t>Click to edit Footer to add Notes or Sources</a:t>
            </a:r>
          </a:p>
        </p:txBody>
      </p:sp>
    </p:spTree>
    <p:extLst>
      <p:ext uri="{BB962C8B-B14F-4D97-AF65-F5344CB8AC3E}">
        <p14:creationId xmlns:p14="http://schemas.microsoft.com/office/powerpoint/2010/main" val="3091452541"/>
      </p:ext>
    </p:extLst>
  </p:cSld>
  <p:clrMapOvr>
    <a:masterClrMapping/>
  </p:clrMapOvr>
  <p:extLst>
    <p:ext uri="{DCECCB84-F9BA-43D5-87BE-67443E8EF086}">
      <p15:sldGuideLst xmlns:p15="http://schemas.microsoft.com/office/powerpoint/2012/main">
        <p15:guide id="1" orient="horz" pos="4152">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allout">
    <p:spTree>
      <p:nvGrpSpPr>
        <p:cNvPr id="1" name=""/>
        <p:cNvGrpSpPr/>
        <p:nvPr/>
      </p:nvGrpSpPr>
      <p:grpSpPr>
        <a:xfrm>
          <a:off x="0" y="0"/>
          <a:ext cx="0" cy="0"/>
          <a:chOff x="0" y="0"/>
          <a:chExt cx="0" cy="0"/>
        </a:xfrm>
      </p:grpSpPr>
      <p:sp>
        <p:nvSpPr>
          <p:cNvPr id="10" name="Date Placeholder 9"/>
          <p:cNvSpPr>
            <a:spLocks noGrp="1"/>
          </p:cNvSpPr>
          <p:nvPr>
            <p:ph type="dt" sz="half" idx="14"/>
          </p:nvPr>
        </p:nvSpPr>
        <p:spPr>
          <a:xfrm>
            <a:off x="6470651" y="6464808"/>
            <a:ext cx="1366351" cy="301752"/>
          </a:xfrm>
          <a:prstGeom prst="rect">
            <a:avLst/>
          </a:prstGeom>
        </p:spPr>
        <p:txBody>
          <a:bodyPr/>
          <a:lstStyle>
            <a:lvl1pPr>
              <a:defRPr sz="900"/>
            </a:lvl1pPr>
          </a:lstStyle>
          <a:p>
            <a:r>
              <a:rPr lang="en-US" dirty="0"/>
              <a:t>Date</a:t>
            </a:r>
          </a:p>
        </p:txBody>
      </p:sp>
      <p:sp>
        <p:nvSpPr>
          <p:cNvPr id="11" name="Footer Placeholder 10"/>
          <p:cNvSpPr>
            <a:spLocks noGrp="1"/>
          </p:cNvSpPr>
          <p:nvPr>
            <p:ph type="ftr" sz="quarter" idx="15"/>
          </p:nvPr>
        </p:nvSpPr>
        <p:spPr>
          <a:xfrm>
            <a:off x="3200400" y="6464808"/>
            <a:ext cx="2743200" cy="219456"/>
          </a:xfrm>
          <a:prstGeom prst="rect">
            <a:avLst/>
          </a:prstGeom>
        </p:spPr>
        <p:txBody>
          <a:bodyPr/>
          <a:lstStyle>
            <a:lvl1pPr>
              <a:defRPr sz="900"/>
            </a:lvl1pPr>
          </a:lstStyle>
          <a:p>
            <a:r>
              <a:rPr lang="en-US" dirty="0"/>
              <a:t>Footer</a:t>
            </a:r>
          </a:p>
        </p:txBody>
      </p:sp>
      <p:sp>
        <p:nvSpPr>
          <p:cNvPr id="12" name="Slide Number Placeholder 11"/>
          <p:cNvSpPr>
            <a:spLocks noGrp="1"/>
          </p:cNvSpPr>
          <p:nvPr>
            <p:ph type="sldNum" sz="quarter" idx="16"/>
          </p:nvPr>
        </p:nvSpPr>
        <p:spPr/>
        <p:txBody>
          <a:bodyPr/>
          <a:lstStyle/>
          <a:p>
            <a:fld id="{F3EC7EDD-B554-9142-9977-52420729B2A8}" type="slidenum">
              <a:rPr lang="en-US" smtClean="0"/>
              <a:pPr/>
              <a:t>‹#›</a:t>
            </a:fld>
            <a:endParaRPr lang="en-US" dirty="0"/>
          </a:p>
        </p:txBody>
      </p:sp>
      <p:sp>
        <p:nvSpPr>
          <p:cNvPr id="3" name="Picture Placeholder 2"/>
          <p:cNvSpPr>
            <a:spLocks noGrp="1"/>
          </p:cNvSpPr>
          <p:nvPr>
            <p:ph type="pic" sz="quarter" idx="17"/>
          </p:nvPr>
        </p:nvSpPr>
        <p:spPr>
          <a:xfrm>
            <a:off x="0" y="0"/>
            <a:ext cx="9144000" cy="5867400"/>
          </a:xfrm>
        </p:spPr>
        <p:txBody>
          <a:bodyPr lIns="457200" tIns="457200"/>
          <a:lstStyle/>
          <a:p>
            <a:r>
              <a:rPr lang="en-US" dirty="0"/>
              <a:t>Click icon to add picture</a:t>
            </a:r>
          </a:p>
        </p:txBody>
      </p:sp>
      <p:sp>
        <p:nvSpPr>
          <p:cNvPr id="8" name="Title 1"/>
          <p:cNvSpPr>
            <a:spLocks noGrp="1"/>
          </p:cNvSpPr>
          <p:nvPr>
            <p:ph type="title" hasCustomPrompt="1"/>
          </p:nvPr>
        </p:nvSpPr>
        <p:spPr>
          <a:xfrm>
            <a:off x="0" y="2286000"/>
            <a:ext cx="3977640" cy="2286000"/>
          </a:xfrm>
          <a:blipFill rotWithShape="1">
            <a:blip r:embed="rId2" cstate="email">
              <a:extLst>
                <a:ext uri="{28A0092B-C50C-407E-A947-70E740481C1C}">
                  <a14:useLocalDpi xmlns:a14="http://schemas.microsoft.com/office/drawing/2010/main"/>
                </a:ext>
              </a:extLst>
            </a:blip>
            <a:stretch>
              <a:fillRect/>
            </a:stretch>
          </a:blipFill>
        </p:spPr>
        <p:txBody>
          <a:bodyPr lIns="457200" tIns="228600" bIns="228600" anchor="ctr" anchorCtr="0">
            <a:normAutofit/>
          </a:bodyPr>
          <a:lstStyle>
            <a:lvl1pPr>
              <a:defRPr sz="1800"/>
            </a:lvl1pPr>
          </a:lstStyle>
          <a:p>
            <a:r>
              <a:rPr lang="en-US" dirty="0"/>
              <a:t>Click to edit Master </a:t>
            </a:r>
            <a:br>
              <a:rPr lang="en-US" dirty="0"/>
            </a:br>
            <a:r>
              <a:rPr lang="en-US" dirty="0"/>
              <a:t>title style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87" y="5943598"/>
            <a:ext cx="3200407" cy="914402"/>
          </a:xfrm>
          <a:prstGeom prst="rect">
            <a:avLst/>
          </a:prstGeom>
        </p:spPr>
      </p:pic>
    </p:spTree>
    <p:extLst>
      <p:ext uri="{BB962C8B-B14F-4D97-AF65-F5344CB8AC3E}">
        <p14:creationId xmlns:p14="http://schemas.microsoft.com/office/powerpoint/2010/main" val="47120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lumn Equ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endParaRPr lang="en-US"/>
          </a:p>
        </p:txBody>
      </p:sp>
      <p:sp>
        <p:nvSpPr>
          <p:cNvPr id="12" name="Footer Placeholder 11"/>
          <p:cNvSpPr>
            <a:spLocks noGrp="1"/>
          </p:cNvSpPr>
          <p:nvPr>
            <p:ph type="ftr" sz="quarter" idx="15"/>
          </p:nvPr>
        </p:nvSpPr>
        <p:spPr/>
        <p:txBody>
          <a:bodyPr/>
          <a:lstStyle/>
          <a:p>
            <a:endParaRPr lang="en-US"/>
          </a:p>
        </p:txBody>
      </p:sp>
      <p:sp>
        <p:nvSpPr>
          <p:cNvPr id="13" name="Slide Number Placeholder 12"/>
          <p:cNvSpPr>
            <a:spLocks noGrp="1"/>
          </p:cNvSpPr>
          <p:nvPr>
            <p:ph type="sldNum" sz="quarter" idx="16"/>
          </p:nvPr>
        </p:nvSpPr>
        <p:spPr/>
        <p:txBody>
          <a:bodyPr/>
          <a:lstStyle/>
          <a:p>
            <a:fld id="{F3EC7EDD-B554-9142-9977-52420729B2A8}" type="slidenum">
              <a:rPr lang="en-US" smtClean="0"/>
              <a:pPr/>
              <a:t>‹#›</a:t>
            </a:fld>
            <a:endParaRPr lang="en-US"/>
          </a:p>
        </p:txBody>
      </p:sp>
      <p:sp>
        <p:nvSpPr>
          <p:cNvPr id="4" name="Content Placeholder 3"/>
          <p:cNvSpPr>
            <a:spLocks noGrp="1"/>
          </p:cNvSpPr>
          <p:nvPr>
            <p:ph sz="quarter" idx="17"/>
          </p:nvPr>
        </p:nvSpPr>
        <p:spPr>
          <a:xfrm>
            <a:off x="457200" y="1600200"/>
            <a:ext cx="4005072" cy="4270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8"/>
          </p:nvPr>
        </p:nvSpPr>
        <p:spPr>
          <a:xfrm>
            <a:off x="4681728" y="1600200"/>
            <a:ext cx="4005072" cy="4270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7" y="5943598"/>
            <a:ext cx="3200407" cy="914402"/>
          </a:xfrm>
          <a:prstGeom prst="rect">
            <a:avLst/>
          </a:prstGeom>
        </p:spPr>
      </p:pic>
    </p:spTree>
    <p:extLst>
      <p:ext uri="{BB962C8B-B14F-4D97-AF65-F5344CB8AC3E}">
        <p14:creationId xmlns:p14="http://schemas.microsoft.com/office/powerpoint/2010/main" val="321342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ver Photo">
    <p:spTree>
      <p:nvGrpSpPr>
        <p:cNvPr id="1" name=""/>
        <p:cNvGrpSpPr/>
        <p:nvPr/>
      </p:nvGrpSpPr>
      <p:grpSpPr>
        <a:xfrm>
          <a:off x="0" y="0"/>
          <a:ext cx="0" cy="0"/>
          <a:chOff x="0" y="0"/>
          <a:chExt cx="0" cy="0"/>
        </a:xfrm>
      </p:grpSpPr>
      <p:sp>
        <p:nvSpPr>
          <p:cNvPr id="11" name="Picture Placeholder 3"/>
          <p:cNvSpPr>
            <a:spLocks noGrp="1"/>
          </p:cNvSpPr>
          <p:nvPr>
            <p:ph type="pic" sz="quarter" idx="10" hasCustomPrompt="1"/>
          </p:nvPr>
        </p:nvSpPr>
        <p:spPr>
          <a:xfrm>
            <a:off x="4127500" y="2286000"/>
            <a:ext cx="5016500" cy="4581144"/>
          </a:xfrm>
          <a:prstGeom prst="rect">
            <a:avLst/>
          </a:prstGeom>
          <a:noFill/>
        </p:spPr>
        <p:txBody>
          <a:bodyPr rIns="548640"/>
          <a:lstStyle>
            <a:lvl1pPr marL="1416844" indent="0">
              <a:tabLst/>
              <a:defRPr sz="1500" b="1" baseline="0"/>
            </a:lvl1pPr>
          </a:lstStyle>
          <a:p>
            <a:r>
              <a:rPr lang="en-US" dirty="0"/>
              <a:t>Drag picture to placeholder or click icon to add.</a:t>
            </a:r>
          </a:p>
          <a:p>
            <a:r>
              <a:rPr lang="en-US" dirty="0"/>
              <a:t>After adding picture, select Arrange &gt; Send to Back.</a:t>
            </a:r>
          </a:p>
        </p:txBody>
      </p:sp>
      <p:sp>
        <p:nvSpPr>
          <p:cNvPr id="12" name="Title 17"/>
          <p:cNvSpPr>
            <a:spLocks noGrp="1"/>
          </p:cNvSpPr>
          <p:nvPr>
            <p:ph type="title"/>
          </p:nvPr>
        </p:nvSpPr>
        <p:spPr>
          <a:xfrm>
            <a:off x="1" y="1965960"/>
            <a:ext cx="7134225" cy="4901184"/>
          </a:xfrm>
          <a:blipFill rotWithShape="1">
            <a:blip r:embed="rId2"/>
            <a:stretch>
              <a:fillRect/>
            </a:stretch>
          </a:blipFill>
        </p:spPr>
        <p:txBody>
          <a:bodyPr lIns="914400" tIns="1463040" rIns="2468880">
            <a:noAutofit/>
          </a:bodyPr>
          <a:lstStyle>
            <a:lvl1pPr>
              <a:defRPr>
                <a:solidFill>
                  <a:schemeClr val="bg1"/>
                </a:solidFill>
              </a:defRPr>
            </a:lvl1pPr>
          </a:lstStyle>
          <a:p>
            <a:r>
              <a:rPr lang="en-US"/>
              <a:t>Click to edit Master title style</a:t>
            </a:r>
            <a:endParaRPr lang="en-US" dirty="0"/>
          </a:p>
        </p:txBody>
      </p:sp>
      <p:sp>
        <p:nvSpPr>
          <p:cNvPr id="9" name="Text Placeholder 33"/>
          <p:cNvSpPr>
            <a:spLocks noGrp="1"/>
          </p:cNvSpPr>
          <p:nvPr>
            <p:ph type="body" sz="quarter" idx="11" hasCustomPrompt="1"/>
          </p:nvPr>
        </p:nvSpPr>
        <p:spPr>
          <a:xfrm>
            <a:off x="914400" y="5175506"/>
            <a:ext cx="4384248" cy="754053"/>
          </a:xfrm>
          <a:prstGeom prst="rect">
            <a:avLst/>
          </a:prstGeom>
        </p:spPr>
        <p:txBody>
          <a:bodyPr wrap="square">
            <a:noAutofit/>
          </a:bodyPr>
          <a:lstStyle>
            <a:lvl1pPr>
              <a:lnSpc>
                <a:spcPct val="100000"/>
              </a:lnSpc>
              <a:defRPr sz="1500" b="0">
                <a:solidFill>
                  <a:schemeClr val="bg1"/>
                </a:solidFill>
              </a:defRPr>
            </a:lvl1pPr>
          </a:lstStyle>
          <a:p>
            <a:pPr lvl="0"/>
            <a:r>
              <a:rPr lang="en-US" dirty="0"/>
              <a:t>Click to add subtitle</a:t>
            </a:r>
          </a:p>
        </p:txBody>
      </p:sp>
      <p:sp>
        <p:nvSpPr>
          <p:cNvPr id="14" name="Date Placeholder 51"/>
          <p:cNvSpPr>
            <a:spLocks noGrp="1"/>
          </p:cNvSpPr>
          <p:nvPr>
            <p:ph type="dt" sz="half" idx="2"/>
          </p:nvPr>
        </p:nvSpPr>
        <p:spPr>
          <a:xfrm>
            <a:off x="915988" y="5943600"/>
            <a:ext cx="4382660" cy="215444"/>
          </a:xfrm>
          <a:prstGeom prst="rect">
            <a:avLst/>
          </a:prstGeom>
        </p:spPr>
        <p:txBody>
          <a:bodyPr vert="horz" wrap="none" lIns="0" tIns="0" rIns="0" bIns="0" rtlCol="0" anchor="t" anchorCtr="0">
            <a:noAutofit/>
          </a:bodyPr>
          <a:lstStyle>
            <a:lvl1pPr algn="l">
              <a:defRPr sz="1050">
                <a:solidFill>
                  <a:schemeClr val="bg1"/>
                </a:solidFill>
              </a:defRPr>
            </a:lvl1pPr>
          </a:lstStyle>
          <a:p>
            <a:r>
              <a:rPr lang="en-US">
                <a:solidFill>
                  <a:prstClr val="white"/>
                </a:solidFill>
              </a:rPr>
              <a:t>Date</a:t>
            </a:r>
            <a:endParaRPr lang="en-US" dirty="0">
              <a:solidFill>
                <a:prstClr val="white"/>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268" y="776250"/>
            <a:ext cx="3403600" cy="737828"/>
          </a:xfrm>
          <a:prstGeom prst="rect">
            <a:avLst/>
          </a:prstGeom>
        </p:spPr>
      </p:pic>
    </p:spTree>
    <p:extLst>
      <p:ext uri="{BB962C8B-B14F-4D97-AF65-F5344CB8AC3E}">
        <p14:creationId xmlns:p14="http://schemas.microsoft.com/office/powerpoint/2010/main" val="1279567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Date Placeholder 10"/>
          <p:cNvSpPr>
            <a:spLocks noGrp="1"/>
          </p:cNvSpPr>
          <p:nvPr>
            <p:ph type="dt" sz="half" idx="14"/>
          </p:nvPr>
        </p:nvSpPr>
        <p:spPr/>
        <p:txBody>
          <a:bodyPr/>
          <a:lstStyle/>
          <a:p>
            <a:r>
              <a:rPr lang="en-US">
                <a:solidFill>
                  <a:prstClr val="black"/>
                </a:solidFill>
              </a:rPr>
              <a:t>Date</a:t>
            </a:r>
            <a:endParaRPr lang="en-US" dirty="0">
              <a:solidFill>
                <a:prstClr val="black"/>
              </a:solidFill>
            </a:endParaRPr>
          </a:p>
        </p:txBody>
      </p:sp>
      <p:sp>
        <p:nvSpPr>
          <p:cNvPr id="12" name="Footer Placeholder 11"/>
          <p:cNvSpPr>
            <a:spLocks noGrp="1"/>
          </p:cNvSpPr>
          <p:nvPr>
            <p:ph type="ftr" sz="quarter" idx="15"/>
          </p:nvPr>
        </p:nvSpPr>
        <p:spPr/>
        <p:txBody>
          <a:bodyPr/>
          <a:lstStyle/>
          <a:p>
            <a:r>
              <a:rPr lang="en-US">
                <a:solidFill>
                  <a:prstClr val="black"/>
                </a:solidFill>
              </a:rPr>
              <a:t>VCU Health System FY17 Budget</a:t>
            </a:r>
            <a:endParaRPr lang="en-US" dirty="0">
              <a:solidFill>
                <a:prstClr val="black"/>
              </a:solidFill>
            </a:endParaRPr>
          </a:p>
        </p:txBody>
      </p:sp>
      <p:sp>
        <p:nvSpPr>
          <p:cNvPr id="13" name="Slide Number Placeholder 12"/>
          <p:cNvSpPr>
            <a:spLocks noGrp="1"/>
          </p:cNvSpPr>
          <p:nvPr>
            <p:ph type="sldNum" sz="quarter" idx="16"/>
          </p:nvPr>
        </p:nvSpPr>
        <p:spPr/>
        <p:txBody>
          <a:bodyPr/>
          <a:lstStyle/>
          <a:p>
            <a:fld id="{F3EC7EDD-B554-9142-9977-52420729B2A8}" type="slidenum">
              <a:rPr lang="en-US" smtClean="0"/>
              <a:pPr/>
              <a:t>‹#›</a:t>
            </a:fld>
            <a:endParaRPr lang="en-US" dirty="0"/>
          </a:p>
        </p:txBody>
      </p:sp>
    </p:spTree>
    <p:extLst>
      <p:ext uri="{BB962C8B-B14F-4D97-AF65-F5344CB8AC3E}">
        <p14:creationId xmlns:p14="http://schemas.microsoft.com/office/powerpoint/2010/main" val="137314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20FB3-392C-4D25-951E-753FFA1E3A6C}" type="datetime1">
              <a:rPr lang="en-US" smtClean="0">
                <a:solidFill>
                  <a:prstClr val="black">
                    <a:tint val="75000"/>
                  </a:prstClr>
                </a:solidFill>
              </a:r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6" name="Slide Number Placeholder 5"/>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246053" y="998163"/>
            <a:ext cx="8674585" cy="69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 y="6006095"/>
            <a:ext cx="838200" cy="838200"/>
          </a:xfrm>
          <a:prstGeom prst="rect">
            <a:avLst/>
          </a:prstGeom>
        </p:spPr>
      </p:pic>
    </p:spTree>
    <p:extLst>
      <p:ext uri="{BB962C8B-B14F-4D97-AF65-F5344CB8AC3E}">
        <p14:creationId xmlns:p14="http://schemas.microsoft.com/office/powerpoint/2010/main" val="321786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A7E19F-3773-4D48-B5EF-F1BFF3FA54BF}" type="datetime1">
              <a:rPr lang="en-US" smtClean="0">
                <a:solidFill>
                  <a:prstClr val="black">
                    <a:tint val="75000"/>
                  </a:prstClr>
                </a:solidFill>
              </a:r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7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208F9F-998B-4F0C-924C-BFA1B17C1318}" type="datetime1">
              <a:rPr lang="en-US" smtClean="0">
                <a:solidFill>
                  <a:prstClr val="black">
                    <a:tint val="75000"/>
                  </a:prstClr>
                </a:solidFill>
              </a:rPr>
              <a:t>11/3/2020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46053" y="998163"/>
            <a:ext cx="8674585" cy="69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01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5CEBE-EE79-4E81-97D9-55748885E9B0}" type="datetime1">
              <a:rPr lang="en-US" smtClean="0">
                <a:solidFill>
                  <a:prstClr val="black">
                    <a:tint val="75000"/>
                  </a:prstClr>
                </a:solidFill>
              </a:rPr>
              <a:t>11/3/2020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46053" y="998163"/>
            <a:ext cx="8674585" cy="69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70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DEBED-AC61-4DD4-86DB-974E617A49F6}" type="datetime1">
              <a:rPr lang="en-US" smtClean="0">
                <a:solidFill>
                  <a:prstClr val="black">
                    <a:tint val="75000"/>
                  </a:prstClr>
                </a:solidFill>
              </a:rPr>
              <a:t>11/3/2020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9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25EEA-C6CD-434B-81DE-AAFB414DFDFA}" type="datetime1">
              <a:rPr lang="en-US" smtClean="0">
                <a:solidFill>
                  <a:prstClr val="black">
                    <a:tint val="75000"/>
                  </a:prstClr>
                </a:solidFill>
              </a:rPr>
              <a:t>11/3/2020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14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DDBDDC-9F61-4E3B-A5A2-7B8CA6440FF7}" type="datetime1">
              <a:rPr lang="en-US" smtClean="0">
                <a:solidFill>
                  <a:prstClr val="black">
                    <a:tint val="75000"/>
                  </a:prstClr>
                </a:solidFill>
              </a:rPr>
              <a:t>11/3/2020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2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11511-5E3E-481A-A65C-9816D83AD671}" type="datetime1">
              <a:rPr lang="en-US" smtClean="0">
                <a:solidFill>
                  <a:prstClr val="black">
                    <a:tint val="75000"/>
                  </a:prstClr>
                </a:solidFill>
              </a:rPr>
              <a:t>11/3/2020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75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theme" Target="../theme/theme2.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emf"/><Relationship Id="rId5" Type="http://schemas.openxmlformats.org/officeDocument/2006/relationships/slideLayout" Target="../slideLayouts/slideLayout17.xml"/><Relationship Id="rId10" Type="http://schemas.openxmlformats.org/officeDocument/2006/relationships/oleObject" Target="../embeddings/oleObject1.bin"/><Relationship Id="rId4" Type="http://schemas.openxmlformats.org/officeDocument/2006/relationships/slideLayout" Target="../slideLayouts/slideLayout16.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2B3AA-32A5-4720-9E92-3E282203164D}" type="datetime1">
              <a:rPr lang="en-US" smtClean="0">
                <a:solidFill>
                  <a:prstClr val="black">
                    <a:tint val="75000"/>
                  </a:prstClr>
                </a:solidFill>
              </a:rPr>
              <a:t>11/3/2020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4D82A-6D00-4DB7-A166-2FE889CD0FF0}"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7714" y="6006095"/>
            <a:ext cx="838200" cy="838200"/>
          </a:xfrm>
          <a:prstGeom prst="rect">
            <a:avLst/>
          </a:prstGeom>
        </p:spPr>
      </p:pic>
    </p:spTree>
    <p:extLst>
      <p:ext uri="{BB962C8B-B14F-4D97-AF65-F5344CB8AC3E}">
        <p14:creationId xmlns:p14="http://schemas.microsoft.com/office/powerpoint/2010/main" val="3414684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6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9"/>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40" name="think-cell Slide" r:id="rId10" imgW="470" imgH="469" progId="TCLayout.ActiveDocument.1">
                  <p:embed/>
                </p:oleObj>
              </mc:Choice>
              <mc:Fallback>
                <p:oleObj name="think-cell Slide" r:id="rId10" imgW="470" imgH="469" progId="TCLayout.ActiveDocument.1">
                  <p:embed/>
                  <p:pic>
                    <p:nvPicPr>
                      <p:cNvPr id="3" name="Object 2" hidden="1"/>
                      <p:cNvPicPr/>
                      <p:nvPr/>
                    </p:nvPicPr>
                    <p:blipFill>
                      <a:blip r:embed="rId11"/>
                      <a:stretch>
                        <a:fillRect/>
                      </a:stretch>
                    </p:blipFill>
                    <p:spPr>
                      <a:xfrm>
                        <a:off x="1589" y="1590"/>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03200" y="63500"/>
            <a:ext cx="8826500" cy="901700"/>
          </a:xfrm>
          <a:prstGeom prst="rect">
            <a:avLst/>
          </a:prstGeom>
        </p:spPr>
        <p:txBody>
          <a:bodyPr vert="horz" lIns="0" tIns="0" rIns="0" bIns="0" rtlCol="0" anchor="ctr" anchorCtr="0">
            <a:noAutofit/>
          </a:bodyPr>
          <a:lstStyle/>
          <a:p>
            <a:r>
              <a:rPr lang="en-US" dirty="0"/>
              <a:t>Click to edit Master title style</a:t>
            </a:r>
          </a:p>
        </p:txBody>
      </p:sp>
      <p:sp>
        <p:nvSpPr>
          <p:cNvPr id="21" name="Slide Number Placeholder 14"/>
          <p:cNvSpPr>
            <a:spLocks noGrp="1"/>
          </p:cNvSpPr>
          <p:nvPr>
            <p:ph type="sldNum" sz="quarter" idx="4"/>
          </p:nvPr>
        </p:nvSpPr>
        <p:spPr>
          <a:xfrm>
            <a:off x="7955280" y="6409944"/>
            <a:ext cx="731520" cy="274320"/>
          </a:xfrm>
          <a:prstGeom prst="rect">
            <a:avLst/>
          </a:prstGeom>
          <a:blipFill rotWithShape="1">
            <a:blip r:embed="rId12"/>
            <a:stretch>
              <a:fillRect/>
            </a:stretch>
          </a:blipFill>
        </p:spPr>
        <p:txBody>
          <a:bodyPr vert="horz" lIns="91440" tIns="45720" rIns="91440" bIns="45720" rtlCol="0" anchor="ctr"/>
          <a:lstStyle>
            <a:lvl1pPr algn="r">
              <a:defRPr sz="1050" b="1">
                <a:solidFill>
                  <a:srgbClr val="000000"/>
                </a:solidFill>
              </a:defRPr>
            </a:lvl1pPr>
          </a:lstStyle>
          <a:p>
            <a:fld id="{F3EC7EDD-B554-9142-9977-52420729B2A8}" type="slidenum">
              <a:rPr lang="en-US" smtClean="0"/>
              <a:pPr/>
              <a:t>‹#›</a:t>
            </a:fld>
            <a:endParaRPr lang="en-US" dirty="0"/>
          </a:p>
        </p:txBody>
      </p:sp>
      <p:sp>
        <p:nvSpPr>
          <p:cNvPr id="20" name="Text Placeholder 19"/>
          <p:cNvSpPr>
            <a:spLocks noGrp="1"/>
          </p:cNvSpPr>
          <p:nvPr>
            <p:ph type="body" idx="1"/>
          </p:nvPr>
        </p:nvSpPr>
        <p:spPr>
          <a:xfrm>
            <a:off x="457200" y="1333500"/>
            <a:ext cx="8229600" cy="4901184"/>
          </a:xfrm>
          <a:prstGeom prst="rect">
            <a:avLst/>
          </a:prstGeom>
        </p:spPr>
        <p:txBody>
          <a:bodyPr vert="horz" lIns="0" tIns="45720" rIns="0" bIns="9144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587" y="5943598"/>
            <a:ext cx="3200407" cy="914402"/>
          </a:xfrm>
          <a:prstGeom prst="rect">
            <a:avLst/>
          </a:prstGeom>
        </p:spPr>
      </p:pic>
    </p:spTree>
    <p:extLst>
      <p:ext uri="{BB962C8B-B14F-4D97-AF65-F5344CB8AC3E}">
        <p14:creationId xmlns:p14="http://schemas.microsoft.com/office/powerpoint/2010/main" val="42455260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 id="2147483702" r:id="rId5"/>
    <p:sldLayoutId id="2147483703" r:id="rId6"/>
  </p:sldLayoutIdLst>
  <p:hf hdr="0" ftr="0" dt="0"/>
  <p:txStyles>
    <p:titleStyle>
      <a:lvl1pPr algn="l" defTabSz="342900" rtl="0" eaLnBrk="1" latinLnBrk="0" hangingPunct="1">
        <a:spcBef>
          <a:spcPct val="0"/>
        </a:spcBef>
        <a:buNone/>
        <a:defRPr sz="1500" kern="1200">
          <a:solidFill>
            <a:srgbClr val="000000"/>
          </a:solidFill>
          <a:latin typeface="+mj-lt"/>
          <a:ea typeface="+mj-ea"/>
          <a:cs typeface="+mj-cs"/>
        </a:defRPr>
      </a:lvl1pPr>
    </p:titleStyle>
    <p:bodyStyle>
      <a:lvl1pPr marL="257175" indent="-257175"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1pPr>
      <a:lvl2pPr marL="127397" indent="-125016" algn="l" defTabSz="342900" rtl="0" eaLnBrk="1" latinLnBrk="0" hangingPunct="1">
        <a:spcBef>
          <a:spcPct val="20000"/>
        </a:spcBef>
        <a:buFont typeface="Arial"/>
        <a:buChar char="•"/>
        <a:defRPr sz="1500" kern="1200">
          <a:solidFill>
            <a:schemeClr val="tx1"/>
          </a:solidFill>
          <a:latin typeface="Arial"/>
          <a:ea typeface="+mn-ea"/>
          <a:cs typeface="Arial"/>
        </a:defRPr>
      </a:lvl2pPr>
      <a:lvl3pPr marL="338138" indent="-169069" algn="l" defTabSz="342900" rtl="0" eaLnBrk="1" latinLnBrk="0" hangingPunct="1">
        <a:spcBef>
          <a:spcPct val="20000"/>
        </a:spcBef>
        <a:buFont typeface="Lucida Grande"/>
        <a:buChar char="–"/>
        <a:defRPr sz="1200" kern="1200">
          <a:solidFill>
            <a:schemeClr val="tx1"/>
          </a:solidFill>
          <a:latin typeface="Arial"/>
          <a:ea typeface="+mn-ea"/>
          <a:cs typeface="Arial"/>
        </a:defRPr>
      </a:lvl3pPr>
      <a:lvl4pPr marL="519113" indent="-180975" algn="l" defTabSz="342900" rtl="0" eaLnBrk="1" latinLnBrk="0" hangingPunct="1">
        <a:spcBef>
          <a:spcPct val="20000"/>
        </a:spcBef>
        <a:buFont typeface="Arial"/>
        <a:buChar char="•"/>
        <a:defRPr sz="1200" kern="1200">
          <a:solidFill>
            <a:schemeClr val="tx1"/>
          </a:solidFill>
          <a:latin typeface="Arial"/>
          <a:ea typeface="+mn-ea"/>
          <a:cs typeface="Arial"/>
        </a:defRPr>
      </a:lvl4pPr>
      <a:lvl5pPr marL="688181" indent="-169069" algn="l" defTabSz="342900" rtl="0" eaLnBrk="1" latinLnBrk="0" hangingPunct="1">
        <a:spcBef>
          <a:spcPct val="20000"/>
        </a:spcBef>
        <a:buFont typeface="Arial"/>
        <a:buChar char="–"/>
        <a:defRPr sz="1200" kern="1200" baseline="0">
          <a:solidFill>
            <a:schemeClr val="tx1"/>
          </a:solidFill>
          <a:latin typeface="Arial"/>
          <a:ea typeface="+mn-ea"/>
          <a:cs typeface="Arial"/>
        </a:defRPr>
      </a:lvl5pPr>
      <a:lvl6pPr marL="857250" indent="-171450" algn="l" defTabSz="342900" rtl="0" eaLnBrk="1" latinLnBrk="0" hangingPunct="1">
        <a:spcBef>
          <a:spcPct val="20000"/>
        </a:spcBef>
        <a:buFont typeface="Arial"/>
        <a:buChar char="•"/>
        <a:defRPr sz="1050" kern="1200">
          <a:solidFill>
            <a:schemeClr val="tx1"/>
          </a:solidFill>
          <a:latin typeface="+mn-lt"/>
          <a:ea typeface="+mn-ea"/>
          <a:cs typeface="+mn-cs"/>
        </a:defRPr>
      </a:lvl6pPr>
      <a:lvl7pPr marL="1028700" indent="-171450" algn="l" defTabSz="342900" rtl="0" eaLnBrk="1" latinLnBrk="0" hangingPunct="1">
        <a:spcBef>
          <a:spcPct val="20000"/>
        </a:spcBef>
        <a:buFont typeface="Arial"/>
        <a:buChar char="•"/>
        <a:defRPr sz="10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avelseye.wordpress.com/tag/tango-argentino/" TargetMode="External"/><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mailto:slovell@colburnhil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Argentine_Tang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76800"/>
            <a:ext cx="7772400" cy="689112"/>
          </a:xfrm>
        </p:spPr>
        <p:txBody>
          <a:bodyPr>
            <a:normAutofit/>
          </a:bodyPr>
          <a:lstStyle/>
          <a:p>
            <a:r>
              <a:rPr lang="en-US" sz="3200" dirty="0">
                <a:latin typeface="+mn-lt"/>
              </a:rPr>
              <a:t>Colburn Hill Group</a:t>
            </a:r>
          </a:p>
        </p:txBody>
      </p:sp>
      <p:sp>
        <p:nvSpPr>
          <p:cNvPr id="3" name="Subtitle 2"/>
          <p:cNvSpPr>
            <a:spLocks noGrp="1"/>
          </p:cNvSpPr>
          <p:nvPr>
            <p:ph type="subTitle" idx="1"/>
          </p:nvPr>
        </p:nvSpPr>
        <p:spPr>
          <a:xfrm>
            <a:off x="861391" y="809642"/>
            <a:ext cx="7421217" cy="3087758"/>
          </a:xfrm>
        </p:spPr>
        <p:txBody>
          <a:bodyPr>
            <a:noAutofit/>
          </a:bodyPr>
          <a:lstStyle/>
          <a:p>
            <a:pPr marL="342900" indent="-342900">
              <a:spcBef>
                <a:spcPts val="0"/>
              </a:spcBef>
              <a:defRPr/>
            </a:pPr>
            <a:r>
              <a:rPr lang="en-US" sz="5400" dirty="0"/>
              <a:t>The Patient Access Tango:</a:t>
            </a:r>
          </a:p>
          <a:p>
            <a:pPr marL="342900" indent="-342900">
              <a:spcBef>
                <a:spcPts val="0"/>
              </a:spcBef>
              <a:defRPr/>
            </a:pPr>
            <a:endParaRPr lang="en-US" sz="1000" dirty="0"/>
          </a:p>
          <a:p>
            <a:pPr marL="342900" indent="-342900">
              <a:spcBef>
                <a:spcPts val="0"/>
              </a:spcBef>
              <a:defRPr/>
            </a:pPr>
            <a:r>
              <a:rPr lang="en-US" sz="4400" dirty="0"/>
              <a:t>A Case Study</a:t>
            </a:r>
          </a:p>
          <a:p>
            <a:pPr marL="342900" indent="-342900">
              <a:spcBef>
                <a:spcPts val="0"/>
              </a:spcBef>
              <a:defRPr/>
            </a:pPr>
            <a:endParaRPr lang="en-US" sz="4400" dirty="0"/>
          </a:p>
          <a:p>
            <a:pPr marL="342900" indent="-342900">
              <a:spcBef>
                <a:spcPts val="0"/>
              </a:spcBef>
              <a:defRPr/>
            </a:pPr>
            <a:endParaRPr lang="en-US" sz="4400" dirty="0"/>
          </a:p>
        </p:txBody>
      </p:sp>
      <p:sp>
        <p:nvSpPr>
          <p:cNvPr id="4" name="Slide Number Placeholder 3"/>
          <p:cNvSpPr>
            <a:spLocks noGrp="1"/>
          </p:cNvSpPr>
          <p:nvPr>
            <p:ph type="sldNum" sz="quarter" idx="12"/>
          </p:nvPr>
        </p:nvSpPr>
        <p:spPr/>
        <p:txBody>
          <a:bodyPr/>
          <a:lstStyle/>
          <a:p>
            <a:fld id="{ABC4D82A-6D00-4DB7-A166-2FE889CD0FF0}" type="slidenum">
              <a:rPr lang="en-US" smtClean="0"/>
              <a:t>1</a:t>
            </a:fld>
            <a:endParaRPr lang="en-US"/>
          </a:p>
        </p:txBody>
      </p:sp>
      <p:sp>
        <p:nvSpPr>
          <p:cNvPr id="5" name="Footer Placeholder 4"/>
          <p:cNvSpPr>
            <a:spLocks noGrp="1"/>
          </p:cNvSpPr>
          <p:nvPr>
            <p:ph type="ftr" sz="quarter" idx="11"/>
          </p:nvPr>
        </p:nvSpPr>
        <p:spPr/>
        <p:txBody>
          <a:bodyPr/>
          <a:lstStyle/>
          <a:p>
            <a:r>
              <a:rPr lang="en-US"/>
              <a:t>Proprietary &amp; Confidential</a:t>
            </a:r>
          </a:p>
        </p:txBody>
      </p:sp>
      <p:pic>
        <p:nvPicPr>
          <p:cNvPr id="7" name="Picture 6"/>
          <p:cNvPicPr>
            <a:picLocks noChangeAspect="1"/>
          </p:cNvPicPr>
          <p:nvPr/>
        </p:nvPicPr>
        <p:blipFill>
          <a:blip r:embed="rId3"/>
          <a:stretch>
            <a:fillRect/>
          </a:stretch>
        </p:blipFill>
        <p:spPr>
          <a:xfrm>
            <a:off x="3028950" y="2917999"/>
            <a:ext cx="3086100" cy="2046876"/>
          </a:xfrm>
          <a:prstGeom prst="rect">
            <a:avLst/>
          </a:prstGeom>
        </p:spPr>
      </p:pic>
    </p:spTree>
    <p:extLst>
      <p:ext uri="{BB962C8B-B14F-4D97-AF65-F5344CB8AC3E}">
        <p14:creationId xmlns:p14="http://schemas.microsoft.com/office/powerpoint/2010/main" val="154680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53" y="1148888"/>
            <a:ext cx="8007074" cy="2492087"/>
          </a:xfrm>
        </p:spPr>
        <p:txBody>
          <a:bodyPr>
            <a:normAutofit fontScale="55000" lnSpcReduction="20000"/>
          </a:bodyPr>
          <a:lstStyle/>
          <a:p>
            <a:pPr marL="0" indent="0">
              <a:buNone/>
            </a:pPr>
            <a:endParaRPr lang="en-US" sz="2600" dirty="0"/>
          </a:p>
          <a:p>
            <a:pPr marL="0" indent="0">
              <a:buNone/>
            </a:pPr>
            <a:r>
              <a:rPr lang="en-US" sz="4000" b="1" i="1" dirty="0"/>
              <a:t>The Conclusions were UNANIMOUS…. </a:t>
            </a:r>
          </a:p>
          <a:p>
            <a:pPr marL="0" indent="0">
              <a:buNone/>
            </a:pPr>
            <a:endParaRPr lang="en-US" sz="2200" i="1" dirty="0"/>
          </a:p>
          <a:p>
            <a:pPr marL="0" indent="0">
              <a:buNone/>
            </a:pPr>
            <a:r>
              <a:rPr lang="en-US" sz="4000" i="1" dirty="0"/>
              <a:t>TOO LITTLE:</a:t>
            </a:r>
          </a:p>
          <a:p>
            <a:pPr marL="342900" indent="-342900">
              <a:buFont typeface="Wingdings" panose="05000000000000000000" pitchFamily="2" charset="2"/>
              <a:buChar char="ü"/>
            </a:pPr>
            <a:r>
              <a:rPr lang="en-US" sz="3600" i="1" dirty="0"/>
              <a:t>Training only covered brief Patient Access related topics along the way</a:t>
            </a:r>
          </a:p>
          <a:p>
            <a:pPr marL="342900" indent="-342900">
              <a:buFont typeface="Wingdings" panose="05000000000000000000" pitchFamily="2" charset="2"/>
              <a:buChar char="ü"/>
            </a:pPr>
            <a:r>
              <a:rPr lang="en-US" sz="3600" i="1" dirty="0"/>
              <a:t>Departmental policies were not part of the onboarding process </a:t>
            </a:r>
          </a:p>
          <a:p>
            <a:pPr marL="457200" lvl="1" indent="0">
              <a:buNone/>
            </a:pPr>
            <a:endParaRPr lang="en-US" sz="2000" dirty="0"/>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8702" y="413998"/>
            <a:ext cx="9099115" cy="939035"/>
          </a:xfrm>
        </p:spPr>
        <p:txBody>
          <a:bodyPr>
            <a:normAutofit/>
          </a:bodyPr>
          <a:lstStyle/>
          <a:p>
            <a:r>
              <a:rPr lang="en-US" sz="2800" dirty="0"/>
              <a:t>Assessment 			Patient Access Training and Policies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10</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208047" y="3225339"/>
            <a:ext cx="3515988" cy="2924047"/>
          </a:xfrm>
          <a:prstGeom prst="rect">
            <a:avLst/>
          </a:prstGeom>
        </p:spPr>
      </p:pic>
      <p:sp>
        <p:nvSpPr>
          <p:cNvPr id="7" name="TextBox 6"/>
          <p:cNvSpPr txBox="1"/>
          <p:nvPr/>
        </p:nvSpPr>
        <p:spPr>
          <a:xfrm>
            <a:off x="3626428" y="3069129"/>
            <a:ext cx="5320145" cy="3539430"/>
          </a:xfrm>
          <a:prstGeom prst="rect">
            <a:avLst/>
          </a:prstGeom>
          <a:noFill/>
        </p:spPr>
        <p:txBody>
          <a:bodyPr wrap="square" rtlCol="0">
            <a:spAutoFit/>
          </a:bodyPr>
          <a:lstStyle/>
          <a:p>
            <a:endParaRPr lang="en-US" sz="2200" dirty="0"/>
          </a:p>
          <a:p>
            <a:r>
              <a:rPr lang="en-US" sz="2200" i="1" dirty="0"/>
              <a:t>YET TOO MUCH </a:t>
            </a:r>
            <a:r>
              <a:rPr lang="en-US" sz="2200" b="1" i="1" dirty="0">
                <a:solidFill>
                  <a:srgbClr val="FF0000"/>
                </a:solidFill>
              </a:rPr>
              <a:t>all at once</a:t>
            </a:r>
            <a:r>
              <a:rPr lang="en-US" sz="2200" i="1" dirty="0"/>
              <a:t>:</a:t>
            </a:r>
          </a:p>
          <a:p>
            <a:pPr marL="342900" indent="-342900">
              <a:buFont typeface="Wingdings" panose="05000000000000000000" pitchFamily="2" charset="2"/>
              <a:buChar char="ü"/>
            </a:pPr>
            <a:r>
              <a:rPr lang="en-US" sz="2000" dirty="0"/>
              <a:t>It would be best to train subject matter first and separately </a:t>
            </a:r>
          </a:p>
          <a:p>
            <a:pPr marL="342900" indent="-342900">
              <a:buFont typeface="Wingdings" panose="05000000000000000000" pitchFamily="2" charset="2"/>
              <a:buChar char="ü"/>
            </a:pPr>
            <a:r>
              <a:rPr lang="en-US" sz="2000" dirty="0"/>
              <a:t>Providing a “hands on” course post 30 days on the job is needed </a:t>
            </a:r>
          </a:p>
          <a:p>
            <a:endParaRPr lang="en-US" sz="2200" dirty="0"/>
          </a:p>
          <a:p>
            <a:r>
              <a:rPr lang="en-US" sz="2200" i="1" dirty="0"/>
              <a:t>TOO INFREQUENT: </a:t>
            </a:r>
          </a:p>
          <a:p>
            <a:pPr marL="342900" indent="-342900">
              <a:buFont typeface="Wingdings" panose="05000000000000000000" pitchFamily="2" charset="2"/>
              <a:buChar char="ü"/>
            </a:pPr>
            <a:r>
              <a:rPr lang="en-US" sz="2000" dirty="0"/>
              <a:t>Training should be held annually </a:t>
            </a:r>
          </a:p>
          <a:p>
            <a:endParaRPr lang="en-US" dirty="0"/>
          </a:p>
          <a:p>
            <a:endParaRPr lang="en-US" dirty="0"/>
          </a:p>
        </p:txBody>
      </p:sp>
    </p:spTree>
    <p:extLst>
      <p:ext uri="{BB962C8B-B14F-4D97-AF65-F5344CB8AC3E}">
        <p14:creationId xmlns:p14="http://schemas.microsoft.com/office/powerpoint/2010/main" val="341879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192" y="1266505"/>
            <a:ext cx="5297128" cy="2535384"/>
          </a:xfrm>
        </p:spPr>
        <p:txBody>
          <a:bodyPr>
            <a:normAutofit/>
          </a:bodyPr>
          <a:lstStyle/>
          <a:p>
            <a:pPr marL="0" indent="0">
              <a:buNone/>
            </a:pPr>
            <a:endParaRPr lang="en-US" sz="1800" dirty="0"/>
          </a:p>
          <a:p>
            <a:pPr marL="457200" lvl="1" indent="0">
              <a:buNone/>
            </a:pPr>
            <a:endParaRPr lang="en-US" sz="2200" dirty="0"/>
          </a:p>
          <a:p>
            <a:pPr marL="457200" lvl="1" indent="0">
              <a:buNone/>
            </a:pPr>
            <a:endParaRPr lang="en-US" sz="2200" dirty="0"/>
          </a:p>
          <a:p>
            <a:pPr marL="914400" lvl="2" indent="0">
              <a:buNone/>
            </a:pPr>
            <a:r>
              <a:rPr lang="en-US" sz="2600" b="1" dirty="0"/>
              <a:t>Emergency Department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0389" y="308392"/>
            <a:ext cx="9099115" cy="939035"/>
          </a:xfrm>
        </p:spPr>
        <p:txBody>
          <a:bodyPr>
            <a:normAutofit/>
          </a:bodyPr>
          <a:lstStyle/>
          <a:p>
            <a:r>
              <a:rPr lang="en-US" sz="2800" dirty="0"/>
              <a:t>Assessment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11</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3440768" y="3173239"/>
            <a:ext cx="2085975" cy="1257300"/>
          </a:xfrm>
          <a:prstGeom prst="rect">
            <a:avLst/>
          </a:prstGeom>
        </p:spPr>
      </p:pic>
    </p:spTree>
    <p:extLst>
      <p:ext uri="{BB962C8B-B14F-4D97-AF65-F5344CB8AC3E}">
        <p14:creationId xmlns:p14="http://schemas.microsoft.com/office/powerpoint/2010/main" val="289949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52" y="1148888"/>
            <a:ext cx="8725217" cy="5207463"/>
          </a:xfrm>
        </p:spPr>
        <p:txBody>
          <a:bodyPr>
            <a:normAutofit/>
          </a:bodyPr>
          <a:lstStyle/>
          <a:p>
            <a:pPr marL="0" indent="0">
              <a:buNone/>
            </a:pPr>
            <a:endParaRPr lang="en-US" sz="1800" dirty="0"/>
          </a:p>
          <a:p>
            <a:pPr marL="457200" lvl="1" indent="0">
              <a:buNone/>
            </a:pPr>
            <a:endParaRPr lang="en-US" sz="2000" dirty="0"/>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3131" y="413998"/>
            <a:ext cx="9099115" cy="939035"/>
          </a:xfrm>
        </p:spPr>
        <p:txBody>
          <a:bodyPr>
            <a:normAutofit/>
          </a:bodyPr>
          <a:lstStyle/>
          <a:p>
            <a:r>
              <a:rPr lang="en-US" sz="2800" dirty="0"/>
              <a:t>Assessment 			Patient Access Training and Policies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12</a:t>
            </a:fld>
            <a:endParaRPr lang="en-US" dirty="0">
              <a:solidFill>
                <a:prstClr val="black">
                  <a:tint val="75000"/>
                </a:prstClr>
              </a:solidFill>
            </a:endParaRPr>
          </a:p>
        </p:txBody>
      </p:sp>
      <p:sp>
        <p:nvSpPr>
          <p:cNvPr id="6" name="Content Placeholder 2"/>
          <p:cNvSpPr txBox="1">
            <a:spLocks/>
          </p:cNvSpPr>
          <p:nvPr/>
        </p:nvSpPr>
        <p:spPr>
          <a:xfrm>
            <a:off x="216131" y="1353033"/>
            <a:ext cx="8299219" cy="4598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pPr marL="457200" lvl="1" indent="0">
              <a:buFont typeface="Arial" panose="020B0604020202020204" pitchFamily="34" charset="0"/>
              <a:buNone/>
            </a:pPr>
            <a:endParaRPr lang="en-US" sz="1800" dirty="0"/>
          </a:p>
          <a:p>
            <a:pPr marL="0" indent="0">
              <a:buFont typeface="Arial" panose="020B0604020202020204" pitchFamily="34" charset="0"/>
              <a:buNone/>
            </a:pPr>
            <a:r>
              <a:rPr lang="en-US" sz="1800" dirty="0"/>
              <a:t>  </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p:txBody>
      </p:sp>
      <p:sp>
        <p:nvSpPr>
          <p:cNvPr id="8" name="TextBox 7"/>
          <p:cNvSpPr txBox="1"/>
          <p:nvPr/>
        </p:nvSpPr>
        <p:spPr>
          <a:xfrm>
            <a:off x="307571" y="1260485"/>
            <a:ext cx="8528858" cy="5170646"/>
          </a:xfrm>
          <a:prstGeom prst="rect">
            <a:avLst/>
          </a:prstGeom>
          <a:noFill/>
        </p:spPr>
        <p:txBody>
          <a:bodyPr wrap="square" rtlCol="0">
            <a:spAutoFit/>
          </a:bodyPr>
          <a:lstStyle/>
          <a:p>
            <a:r>
              <a:rPr lang="en-US" sz="2000" b="1" dirty="0"/>
              <a:t>What did assessment in this area look like? </a:t>
            </a:r>
          </a:p>
          <a:p>
            <a:endParaRPr lang="en-US" sz="2000" b="1" dirty="0"/>
          </a:p>
          <a:p>
            <a:endParaRPr lang="en-US" sz="800" dirty="0"/>
          </a:p>
          <a:p>
            <a:r>
              <a:rPr lang="en-US" sz="2000" dirty="0"/>
              <a:t>Committee members partnered up with Emergency department staff members during their active shift to ‘shadow’ the work and interview in between tasks. Available metrics, standards and policies were reviewed.  </a:t>
            </a:r>
          </a:p>
          <a:p>
            <a:endParaRPr lang="en-US" sz="2000" dirty="0"/>
          </a:p>
          <a:p>
            <a:endParaRPr lang="en-US" sz="800" dirty="0"/>
          </a:p>
          <a:p>
            <a:r>
              <a:rPr lang="en-US" sz="2000" i="1" dirty="0"/>
              <a:t>Three immediate areas of opportunity were noted:</a:t>
            </a:r>
          </a:p>
          <a:p>
            <a:endParaRPr lang="en-US" sz="2000" i="1" dirty="0"/>
          </a:p>
          <a:p>
            <a:pPr marL="800100" lvl="1" indent="-342900">
              <a:buFont typeface="Arial" panose="020B0604020202020204" pitchFamily="34" charset="0"/>
              <a:buChar char="•"/>
            </a:pPr>
            <a:r>
              <a:rPr lang="en-US" sz="2000" i="1" dirty="0"/>
              <a:t>Management Structure </a:t>
            </a:r>
          </a:p>
          <a:p>
            <a:pPr marL="800100" lvl="1" indent="-342900">
              <a:buFont typeface="Arial" panose="020B0604020202020204" pitchFamily="34" charset="0"/>
              <a:buChar char="•"/>
            </a:pPr>
            <a:r>
              <a:rPr lang="en-US" sz="2000" i="1" dirty="0"/>
              <a:t>Registration/payer accuracy </a:t>
            </a:r>
          </a:p>
          <a:p>
            <a:pPr marL="800100" lvl="1" indent="-342900">
              <a:buFont typeface="Arial" panose="020B0604020202020204" pitchFamily="34" charset="0"/>
              <a:buChar char="•"/>
            </a:pPr>
            <a:r>
              <a:rPr lang="en-US" sz="2000" i="1" dirty="0"/>
              <a:t>Co-pay collection </a:t>
            </a:r>
          </a:p>
          <a:p>
            <a:endParaRPr lang="en-US" sz="2000" i="1" dirty="0"/>
          </a:p>
          <a:p>
            <a:endParaRPr lang="en-US" sz="2000" i="1" dirty="0"/>
          </a:p>
          <a:p>
            <a:endParaRPr lang="en-US" dirty="0"/>
          </a:p>
          <a:p>
            <a:r>
              <a:rPr lang="en-US" dirty="0"/>
              <a:t/>
            </a:r>
            <a:br>
              <a:rPr lang="en-US" dirty="0"/>
            </a:br>
            <a:endParaRPr lang="en-US" dirty="0"/>
          </a:p>
        </p:txBody>
      </p:sp>
    </p:spTree>
    <p:extLst>
      <p:ext uri="{BB962C8B-B14F-4D97-AF65-F5344CB8AC3E}">
        <p14:creationId xmlns:p14="http://schemas.microsoft.com/office/powerpoint/2010/main" val="324750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3117273" y="2704028"/>
            <a:ext cx="1" cy="13362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2034" y="42329"/>
            <a:ext cx="8850792" cy="1443575"/>
          </a:xfrm>
        </p:spPr>
        <p:txBody>
          <a:bodyPr>
            <a:normAutofit/>
          </a:bodyPr>
          <a:lstStyle/>
          <a:p>
            <a:r>
              <a:rPr lang="en-US" sz="2800" dirty="0"/>
              <a:t>Assessment 				        Emergency Department </a:t>
            </a:r>
            <a:endParaRPr lang="en-US" sz="2800" strike="sngStrike"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13</a:t>
            </a:fld>
            <a:endParaRPr lang="en-US" dirty="0">
              <a:solidFill>
                <a:prstClr val="black">
                  <a:tint val="75000"/>
                </a:prstClr>
              </a:solidFill>
            </a:endParaRPr>
          </a:p>
        </p:txBody>
      </p:sp>
      <p:sp>
        <p:nvSpPr>
          <p:cNvPr id="7" name="Content Placeholder 2"/>
          <p:cNvSpPr>
            <a:spLocks noGrp="1"/>
          </p:cNvSpPr>
          <p:nvPr>
            <p:ph idx="1"/>
          </p:nvPr>
        </p:nvSpPr>
        <p:spPr>
          <a:xfrm>
            <a:off x="144414" y="4855644"/>
            <a:ext cx="8826032" cy="1714024"/>
          </a:xfrm>
          <a:noFill/>
        </p:spPr>
        <p:txBody>
          <a:bodyPr>
            <a:normAutofit/>
          </a:bodyPr>
          <a:lstStyle/>
          <a:p>
            <a:pPr lvl="1"/>
            <a:r>
              <a:rPr lang="en-US" sz="1600" dirty="0"/>
              <a:t>Existing Management structure required one Manager to lead multiple departments</a:t>
            </a:r>
          </a:p>
          <a:p>
            <a:pPr lvl="1"/>
            <a:r>
              <a:rPr lang="en-US" sz="1600" dirty="0"/>
              <a:t>“Flat” ORG structure in ED created a void in supervision and oversight, placing extreme pressure on the POS Manager and the overall departmental performance </a:t>
            </a:r>
          </a:p>
          <a:p>
            <a:pPr lvl="1"/>
            <a:r>
              <a:rPr lang="en-US" sz="1600" dirty="0"/>
              <a:t>The organization has additional check-in areas to centralize under POS in the future </a:t>
            </a:r>
          </a:p>
          <a:p>
            <a:pPr marL="457200" lvl="1" indent="0">
              <a:buNone/>
            </a:pPr>
            <a:endParaRPr lang="en-US" sz="1600" dirty="0"/>
          </a:p>
          <a:p>
            <a:pPr marL="457200" lvl="1" indent="0">
              <a:buNone/>
            </a:pPr>
            <a:endParaRPr lang="en-US" sz="1600" dirty="0"/>
          </a:p>
          <a:p>
            <a:pPr marL="0" indent="0">
              <a:buNone/>
            </a:pPr>
            <a:endParaRPr lang="en-US" sz="1800" dirty="0"/>
          </a:p>
          <a:p>
            <a:pPr marL="0" indent="0">
              <a:buNone/>
            </a:pPr>
            <a:endParaRPr lang="en-US" sz="1800" dirty="0"/>
          </a:p>
          <a:p>
            <a:pPr marL="0" indent="0">
              <a:buNone/>
            </a:pPr>
            <a:endParaRPr lang="en-US" sz="1800" dirty="0"/>
          </a:p>
        </p:txBody>
      </p:sp>
      <p:pic>
        <p:nvPicPr>
          <p:cNvPr id="6" name="Picture 5"/>
          <p:cNvPicPr>
            <a:picLocks noChangeAspect="1"/>
          </p:cNvPicPr>
          <p:nvPr/>
        </p:nvPicPr>
        <p:blipFill>
          <a:blip r:embed="rId2"/>
          <a:stretch>
            <a:fillRect/>
          </a:stretch>
        </p:blipFill>
        <p:spPr>
          <a:xfrm>
            <a:off x="6422524" y="2760117"/>
            <a:ext cx="2344388" cy="870082"/>
          </a:xfrm>
          <a:prstGeom prst="rect">
            <a:avLst/>
          </a:prstGeom>
        </p:spPr>
      </p:pic>
      <p:pic>
        <p:nvPicPr>
          <p:cNvPr id="3" name="Picture 2"/>
          <p:cNvPicPr>
            <a:picLocks noChangeAspect="1"/>
          </p:cNvPicPr>
          <p:nvPr/>
        </p:nvPicPr>
        <p:blipFill>
          <a:blip r:embed="rId3"/>
          <a:stretch>
            <a:fillRect/>
          </a:stretch>
        </p:blipFill>
        <p:spPr>
          <a:xfrm>
            <a:off x="242921" y="1650209"/>
            <a:ext cx="5921198" cy="1839382"/>
          </a:xfrm>
          <a:prstGeom prst="rect">
            <a:avLst/>
          </a:prstGeom>
        </p:spPr>
      </p:pic>
      <p:cxnSp>
        <p:nvCxnSpPr>
          <p:cNvPr id="16" name="Straight Connector 15"/>
          <p:cNvCxnSpPr/>
          <p:nvPr/>
        </p:nvCxnSpPr>
        <p:spPr>
          <a:xfrm>
            <a:off x="3168924" y="3744119"/>
            <a:ext cx="152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91099" y="2668383"/>
            <a:ext cx="4048298" cy="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642512" y="2668383"/>
            <a:ext cx="5196" cy="24777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599412" y="2247826"/>
            <a:ext cx="1" cy="4262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884457" y="3968182"/>
            <a:ext cx="636302" cy="369332"/>
          </a:xfrm>
          <a:prstGeom prst="rect">
            <a:avLst/>
          </a:prstGeom>
          <a:noFill/>
          <a:ln>
            <a:solidFill>
              <a:srgbClr val="FF0000"/>
            </a:solidFill>
          </a:ln>
        </p:spPr>
        <p:txBody>
          <a:bodyPr wrap="square" rtlCol="0">
            <a:spAutoFit/>
          </a:bodyPr>
          <a:lstStyle/>
          <a:p>
            <a:pPr algn="ctr"/>
            <a:r>
              <a:rPr lang="en-US" sz="750" dirty="0"/>
              <a:t>42 FTEs</a:t>
            </a:r>
          </a:p>
          <a:p>
            <a:pPr algn="ctr"/>
            <a:endParaRPr lang="en-US" sz="300" dirty="0"/>
          </a:p>
          <a:p>
            <a:pPr algn="ctr"/>
            <a:r>
              <a:rPr lang="en-US" sz="750" dirty="0"/>
              <a:t>3 Shifts</a:t>
            </a:r>
          </a:p>
        </p:txBody>
      </p:sp>
      <p:sp>
        <p:nvSpPr>
          <p:cNvPr id="8" name="Down Arrow 7"/>
          <p:cNvSpPr/>
          <p:nvPr/>
        </p:nvSpPr>
        <p:spPr>
          <a:xfrm>
            <a:off x="3100647" y="3581032"/>
            <a:ext cx="232756" cy="2967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486650" y="3534716"/>
            <a:ext cx="232756" cy="2967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0425" y="1117035"/>
            <a:ext cx="3642792" cy="369332"/>
          </a:xfrm>
          <a:prstGeom prst="rect">
            <a:avLst/>
          </a:prstGeom>
        </p:spPr>
        <p:txBody>
          <a:bodyPr wrap="none">
            <a:spAutoFit/>
          </a:bodyPr>
          <a:lstStyle/>
          <a:p>
            <a:r>
              <a:rPr lang="en-US" dirty="0"/>
              <a:t>Assessment: Management Structure </a:t>
            </a:r>
          </a:p>
        </p:txBody>
      </p:sp>
      <p:pic>
        <p:nvPicPr>
          <p:cNvPr id="11" name="Picture 10"/>
          <p:cNvPicPr>
            <a:picLocks noChangeAspect="1"/>
          </p:cNvPicPr>
          <p:nvPr/>
        </p:nvPicPr>
        <p:blipFill>
          <a:blip r:embed="rId4"/>
          <a:stretch>
            <a:fillRect/>
          </a:stretch>
        </p:blipFill>
        <p:spPr>
          <a:xfrm>
            <a:off x="1366787" y="3886420"/>
            <a:ext cx="374679" cy="390183"/>
          </a:xfrm>
          <a:prstGeom prst="rect">
            <a:avLst/>
          </a:prstGeom>
        </p:spPr>
      </p:pic>
      <p:pic>
        <p:nvPicPr>
          <p:cNvPr id="30" name="Picture 29"/>
          <p:cNvPicPr>
            <a:picLocks noChangeAspect="1"/>
          </p:cNvPicPr>
          <p:nvPr/>
        </p:nvPicPr>
        <p:blipFill>
          <a:blip r:embed="rId4"/>
          <a:stretch>
            <a:fillRect/>
          </a:stretch>
        </p:blipFill>
        <p:spPr>
          <a:xfrm>
            <a:off x="677580" y="3655091"/>
            <a:ext cx="374679" cy="390183"/>
          </a:xfrm>
          <a:prstGeom prst="rect">
            <a:avLst/>
          </a:prstGeom>
        </p:spPr>
      </p:pic>
      <p:pic>
        <p:nvPicPr>
          <p:cNvPr id="31" name="Picture 30"/>
          <p:cNvPicPr>
            <a:picLocks noChangeAspect="1"/>
          </p:cNvPicPr>
          <p:nvPr/>
        </p:nvPicPr>
        <p:blipFill>
          <a:blip r:embed="rId4"/>
          <a:stretch>
            <a:fillRect/>
          </a:stretch>
        </p:blipFill>
        <p:spPr>
          <a:xfrm>
            <a:off x="2134554" y="3624257"/>
            <a:ext cx="374679" cy="390183"/>
          </a:xfrm>
          <a:prstGeom prst="rect">
            <a:avLst/>
          </a:prstGeom>
        </p:spPr>
      </p:pic>
      <p:pic>
        <p:nvPicPr>
          <p:cNvPr id="32" name="Picture 31"/>
          <p:cNvPicPr>
            <a:picLocks noChangeAspect="1"/>
          </p:cNvPicPr>
          <p:nvPr/>
        </p:nvPicPr>
        <p:blipFill>
          <a:blip r:embed="rId4"/>
          <a:stretch>
            <a:fillRect/>
          </a:stretch>
        </p:blipFill>
        <p:spPr>
          <a:xfrm>
            <a:off x="3783111" y="3636345"/>
            <a:ext cx="374679" cy="390183"/>
          </a:xfrm>
          <a:prstGeom prst="rect">
            <a:avLst/>
          </a:prstGeom>
        </p:spPr>
      </p:pic>
      <p:pic>
        <p:nvPicPr>
          <p:cNvPr id="33" name="Picture 32"/>
          <p:cNvPicPr>
            <a:picLocks noChangeAspect="1"/>
          </p:cNvPicPr>
          <p:nvPr/>
        </p:nvPicPr>
        <p:blipFill>
          <a:blip r:embed="rId4"/>
          <a:stretch>
            <a:fillRect/>
          </a:stretch>
        </p:blipFill>
        <p:spPr>
          <a:xfrm>
            <a:off x="4204765" y="4154414"/>
            <a:ext cx="374679" cy="390183"/>
          </a:xfrm>
          <a:prstGeom prst="rect">
            <a:avLst/>
          </a:prstGeom>
        </p:spPr>
      </p:pic>
      <p:pic>
        <p:nvPicPr>
          <p:cNvPr id="34" name="Picture 33"/>
          <p:cNvPicPr>
            <a:picLocks noChangeAspect="1"/>
          </p:cNvPicPr>
          <p:nvPr/>
        </p:nvPicPr>
        <p:blipFill>
          <a:blip r:embed="rId4"/>
          <a:stretch>
            <a:fillRect/>
          </a:stretch>
        </p:blipFill>
        <p:spPr>
          <a:xfrm>
            <a:off x="5401079" y="3655090"/>
            <a:ext cx="374679" cy="390183"/>
          </a:xfrm>
          <a:prstGeom prst="rect">
            <a:avLst/>
          </a:prstGeom>
        </p:spPr>
      </p:pic>
      <p:pic>
        <p:nvPicPr>
          <p:cNvPr id="35" name="Picture 34"/>
          <p:cNvPicPr>
            <a:picLocks noChangeAspect="1"/>
          </p:cNvPicPr>
          <p:nvPr/>
        </p:nvPicPr>
        <p:blipFill>
          <a:blip r:embed="rId4"/>
          <a:stretch>
            <a:fillRect/>
          </a:stretch>
        </p:blipFill>
        <p:spPr>
          <a:xfrm>
            <a:off x="5423483" y="4163786"/>
            <a:ext cx="374679" cy="390183"/>
          </a:xfrm>
          <a:prstGeom prst="rect">
            <a:avLst/>
          </a:prstGeom>
        </p:spPr>
      </p:pic>
      <p:pic>
        <p:nvPicPr>
          <p:cNvPr id="36" name="Picture 35"/>
          <p:cNvPicPr>
            <a:picLocks noChangeAspect="1"/>
          </p:cNvPicPr>
          <p:nvPr/>
        </p:nvPicPr>
        <p:blipFill>
          <a:blip r:embed="rId4"/>
          <a:stretch>
            <a:fillRect/>
          </a:stretch>
        </p:blipFill>
        <p:spPr>
          <a:xfrm>
            <a:off x="2080398" y="4212739"/>
            <a:ext cx="374679" cy="390183"/>
          </a:xfrm>
          <a:prstGeom prst="rect">
            <a:avLst/>
          </a:prstGeom>
        </p:spPr>
      </p:pic>
      <p:pic>
        <p:nvPicPr>
          <p:cNvPr id="37" name="Picture 36"/>
          <p:cNvPicPr>
            <a:picLocks noChangeAspect="1"/>
          </p:cNvPicPr>
          <p:nvPr/>
        </p:nvPicPr>
        <p:blipFill>
          <a:blip r:embed="rId4"/>
          <a:stretch>
            <a:fillRect/>
          </a:stretch>
        </p:blipFill>
        <p:spPr>
          <a:xfrm>
            <a:off x="565472" y="4212738"/>
            <a:ext cx="374679" cy="390183"/>
          </a:xfrm>
          <a:prstGeom prst="rect">
            <a:avLst/>
          </a:prstGeom>
        </p:spPr>
      </p:pic>
      <p:pic>
        <p:nvPicPr>
          <p:cNvPr id="38" name="Picture 37"/>
          <p:cNvPicPr>
            <a:picLocks noChangeAspect="1"/>
          </p:cNvPicPr>
          <p:nvPr/>
        </p:nvPicPr>
        <p:blipFill>
          <a:blip r:embed="rId4"/>
          <a:stretch>
            <a:fillRect/>
          </a:stretch>
        </p:blipFill>
        <p:spPr>
          <a:xfrm>
            <a:off x="4663520" y="3786699"/>
            <a:ext cx="374679" cy="390183"/>
          </a:xfrm>
          <a:prstGeom prst="rect">
            <a:avLst/>
          </a:prstGeom>
        </p:spPr>
      </p:pic>
      <p:pic>
        <p:nvPicPr>
          <p:cNvPr id="39" name="Picture 38"/>
          <p:cNvPicPr>
            <a:picLocks noChangeAspect="1"/>
          </p:cNvPicPr>
          <p:nvPr/>
        </p:nvPicPr>
        <p:blipFill>
          <a:blip r:embed="rId4"/>
          <a:stretch>
            <a:fillRect/>
          </a:stretch>
        </p:blipFill>
        <p:spPr>
          <a:xfrm>
            <a:off x="8140671" y="3783825"/>
            <a:ext cx="374679" cy="390183"/>
          </a:xfrm>
          <a:prstGeom prst="rect">
            <a:avLst/>
          </a:prstGeom>
        </p:spPr>
      </p:pic>
      <p:pic>
        <p:nvPicPr>
          <p:cNvPr id="40" name="Picture 39"/>
          <p:cNvPicPr>
            <a:picLocks noChangeAspect="1"/>
          </p:cNvPicPr>
          <p:nvPr/>
        </p:nvPicPr>
        <p:blipFill>
          <a:blip r:embed="rId4"/>
          <a:stretch>
            <a:fillRect/>
          </a:stretch>
        </p:blipFill>
        <p:spPr>
          <a:xfrm>
            <a:off x="6735689" y="3895288"/>
            <a:ext cx="374679" cy="390183"/>
          </a:xfrm>
          <a:prstGeom prst="rect">
            <a:avLst/>
          </a:prstGeom>
        </p:spPr>
      </p:pic>
      <p:sp>
        <p:nvSpPr>
          <p:cNvPr id="41" name="TextBox 40"/>
          <p:cNvSpPr txBox="1"/>
          <p:nvPr/>
        </p:nvSpPr>
        <p:spPr>
          <a:xfrm>
            <a:off x="7329557" y="3986289"/>
            <a:ext cx="636302" cy="369332"/>
          </a:xfrm>
          <a:prstGeom prst="rect">
            <a:avLst/>
          </a:prstGeom>
          <a:noFill/>
          <a:ln>
            <a:solidFill>
              <a:srgbClr val="FF0000"/>
            </a:solidFill>
          </a:ln>
        </p:spPr>
        <p:txBody>
          <a:bodyPr wrap="square" rtlCol="0">
            <a:spAutoFit/>
          </a:bodyPr>
          <a:lstStyle/>
          <a:p>
            <a:pPr algn="ctr"/>
            <a:r>
              <a:rPr lang="en-US" sz="750" dirty="0"/>
              <a:t>23 FTEs</a:t>
            </a:r>
          </a:p>
          <a:p>
            <a:pPr algn="ctr"/>
            <a:endParaRPr lang="en-US" sz="300" dirty="0"/>
          </a:p>
          <a:p>
            <a:pPr algn="ctr"/>
            <a:r>
              <a:rPr lang="en-US" sz="750" dirty="0"/>
              <a:t>3 Shifts</a:t>
            </a:r>
          </a:p>
        </p:txBody>
      </p:sp>
      <p:sp>
        <p:nvSpPr>
          <p:cNvPr id="12" name="Rectangle 11"/>
          <p:cNvSpPr/>
          <p:nvPr/>
        </p:nvSpPr>
        <p:spPr>
          <a:xfrm>
            <a:off x="692560" y="3841771"/>
            <a:ext cx="330540" cy="215444"/>
          </a:xfrm>
          <a:prstGeom prst="rect">
            <a:avLst/>
          </a:prstGeom>
        </p:spPr>
        <p:txBody>
          <a:bodyPr wrap="none">
            <a:spAutoFit/>
          </a:bodyPr>
          <a:lstStyle/>
          <a:p>
            <a:r>
              <a:rPr lang="en-US" sz="800" b="1" dirty="0"/>
              <a:t>FTE</a:t>
            </a:r>
            <a:endParaRPr lang="en-US" b="1" dirty="0"/>
          </a:p>
        </p:txBody>
      </p:sp>
      <p:sp>
        <p:nvSpPr>
          <p:cNvPr id="43" name="Rectangle 42"/>
          <p:cNvSpPr/>
          <p:nvPr/>
        </p:nvSpPr>
        <p:spPr>
          <a:xfrm>
            <a:off x="579228" y="4408871"/>
            <a:ext cx="330540" cy="215444"/>
          </a:xfrm>
          <a:prstGeom prst="rect">
            <a:avLst/>
          </a:prstGeom>
        </p:spPr>
        <p:txBody>
          <a:bodyPr wrap="none">
            <a:spAutoFit/>
          </a:bodyPr>
          <a:lstStyle/>
          <a:p>
            <a:r>
              <a:rPr lang="en-US" sz="800" b="1" dirty="0"/>
              <a:t>FTE</a:t>
            </a:r>
            <a:endParaRPr lang="en-US" b="1" dirty="0"/>
          </a:p>
        </p:txBody>
      </p:sp>
      <p:sp>
        <p:nvSpPr>
          <p:cNvPr id="45" name="Rectangle 44"/>
          <p:cNvSpPr/>
          <p:nvPr/>
        </p:nvSpPr>
        <p:spPr>
          <a:xfrm>
            <a:off x="1376104" y="4077290"/>
            <a:ext cx="330540" cy="215444"/>
          </a:xfrm>
          <a:prstGeom prst="rect">
            <a:avLst/>
          </a:prstGeom>
        </p:spPr>
        <p:txBody>
          <a:bodyPr wrap="none">
            <a:spAutoFit/>
          </a:bodyPr>
          <a:lstStyle/>
          <a:p>
            <a:r>
              <a:rPr lang="en-US" sz="800" b="1" dirty="0"/>
              <a:t>FTE</a:t>
            </a:r>
            <a:endParaRPr lang="en-US" b="1" dirty="0"/>
          </a:p>
        </p:txBody>
      </p:sp>
      <p:sp>
        <p:nvSpPr>
          <p:cNvPr id="47" name="Rectangle 46"/>
          <p:cNvSpPr/>
          <p:nvPr/>
        </p:nvSpPr>
        <p:spPr>
          <a:xfrm>
            <a:off x="2094154" y="4406741"/>
            <a:ext cx="330540" cy="215444"/>
          </a:xfrm>
          <a:prstGeom prst="rect">
            <a:avLst/>
          </a:prstGeom>
        </p:spPr>
        <p:txBody>
          <a:bodyPr wrap="none">
            <a:spAutoFit/>
          </a:bodyPr>
          <a:lstStyle/>
          <a:p>
            <a:r>
              <a:rPr lang="en-US" sz="800" b="1" dirty="0"/>
              <a:t>FTE</a:t>
            </a:r>
            <a:endParaRPr lang="en-US" b="1" dirty="0"/>
          </a:p>
        </p:txBody>
      </p:sp>
      <p:sp>
        <p:nvSpPr>
          <p:cNvPr id="48" name="Rectangle 47"/>
          <p:cNvSpPr/>
          <p:nvPr/>
        </p:nvSpPr>
        <p:spPr>
          <a:xfrm>
            <a:off x="2168102" y="3803660"/>
            <a:ext cx="330540" cy="215444"/>
          </a:xfrm>
          <a:prstGeom prst="rect">
            <a:avLst/>
          </a:prstGeom>
        </p:spPr>
        <p:txBody>
          <a:bodyPr wrap="none">
            <a:spAutoFit/>
          </a:bodyPr>
          <a:lstStyle/>
          <a:p>
            <a:r>
              <a:rPr lang="en-US" sz="800" b="1" dirty="0"/>
              <a:t>FTE</a:t>
            </a:r>
            <a:endParaRPr lang="en-US" b="1" dirty="0"/>
          </a:p>
        </p:txBody>
      </p:sp>
      <p:sp>
        <p:nvSpPr>
          <p:cNvPr id="50" name="Rectangle 49"/>
          <p:cNvSpPr/>
          <p:nvPr/>
        </p:nvSpPr>
        <p:spPr>
          <a:xfrm>
            <a:off x="3793778" y="3819982"/>
            <a:ext cx="330540" cy="215444"/>
          </a:xfrm>
          <a:prstGeom prst="rect">
            <a:avLst/>
          </a:prstGeom>
        </p:spPr>
        <p:txBody>
          <a:bodyPr wrap="none">
            <a:spAutoFit/>
          </a:bodyPr>
          <a:lstStyle/>
          <a:p>
            <a:r>
              <a:rPr lang="en-US" sz="800" b="1" dirty="0"/>
              <a:t>FTE</a:t>
            </a:r>
            <a:endParaRPr lang="en-US" b="1" dirty="0"/>
          </a:p>
        </p:txBody>
      </p:sp>
      <p:sp>
        <p:nvSpPr>
          <p:cNvPr id="51" name="Rectangle 50"/>
          <p:cNvSpPr/>
          <p:nvPr/>
        </p:nvSpPr>
        <p:spPr>
          <a:xfrm>
            <a:off x="4226890" y="4343102"/>
            <a:ext cx="330540" cy="215444"/>
          </a:xfrm>
          <a:prstGeom prst="rect">
            <a:avLst/>
          </a:prstGeom>
        </p:spPr>
        <p:txBody>
          <a:bodyPr wrap="none">
            <a:spAutoFit/>
          </a:bodyPr>
          <a:lstStyle/>
          <a:p>
            <a:r>
              <a:rPr lang="en-US" sz="800" b="1" dirty="0"/>
              <a:t>FTE</a:t>
            </a:r>
            <a:endParaRPr lang="en-US" b="1" dirty="0"/>
          </a:p>
        </p:txBody>
      </p:sp>
      <p:sp>
        <p:nvSpPr>
          <p:cNvPr id="52" name="Rectangle 51"/>
          <p:cNvSpPr/>
          <p:nvPr/>
        </p:nvSpPr>
        <p:spPr>
          <a:xfrm>
            <a:off x="4685589" y="3977946"/>
            <a:ext cx="330540" cy="215444"/>
          </a:xfrm>
          <a:prstGeom prst="rect">
            <a:avLst/>
          </a:prstGeom>
        </p:spPr>
        <p:txBody>
          <a:bodyPr wrap="none">
            <a:spAutoFit/>
          </a:bodyPr>
          <a:lstStyle/>
          <a:p>
            <a:r>
              <a:rPr lang="en-US" sz="800" b="1" dirty="0"/>
              <a:t>FTE</a:t>
            </a:r>
            <a:endParaRPr lang="en-US" b="1" dirty="0"/>
          </a:p>
        </p:txBody>
      </p:sp>
      <p:sp>
        <p:nvSpPr>
          <p:cNvPr id="53" name="Rectangle 52"/>
          <p:cNvSpPr/>
          <p:nvPr/>
        </p:nvSpPr>
        <p:spPr>
          <a:xfrm>
            <a:off x="5423148" y="3850957"/>
            <a:ext cx="330540" cy="215444"/>
          </a:xfrm>
          <a:prstGeom prst="rect">
            <a:avLst/>
          </a:prstGeom>
        </p:spPr>
        <p:txBody>
          <a:bodyPr wrap="none">
            <a:spAutoFit/>
          </a:bodyPr>
          <a:lstStyle/>
          <a:p>
            <a:r>
              <a:rPr lang="en-US" sz="800" b="1" dirty="0"/>
              <a:t>FTE</a:t>
            </a:r>
            <a:endParaRPr lang="en-US" b="1" dirty="0"/>
          </a:p>
        </p:txBody>
      </p:sp>
      <p:sp>
        <p:nvSpPr>
          <p:cNvPr id="54" name="Rectangle 53"/>
          <p:cNvSpPr/>
          <p:nvPr/>
        </p:nvSpPr>
        <p:spPr>
          <a:xfrm>
            <a:off x="5442058" y="4358993"/>
            <a:ext cx="330540" cy="215444"/>
          </a:xfrm>
          <a:prstGeom prst="rect">
            <a:avLst/>
          </a:prstGeom>
        </p:spPr>
        <p:txBody>
          <a:bodyPr wrap="none">
            <a:spAutoFit/>
          </a:bodyPr>
          <a:lstStyle/>
          <a:p>
            <a:r>
              <a:rPr lang="en-US" sz="800" b="1" dirty="0"/>
              <a:t>FTE</a:t>
            </a:r>
            <a:endParaRPr lang="en-US" b="1" dirty="0"/>
          </a:p>
        </p:txBody>
      </p:sp>
      <p:sp>
        <p:nvSpPr>
          <p:cNvPr id="55" name="Rectangle 54"/>
          <p:cNvSpPr/>
          <p:nvPr/>
        </p:nvSpPr>
        <p:spPr>
          <a:xfrm>
            <a:off x="6758299" y="4085603"/>
            <a:ext cx="330540" cy="215444"/>
          </a:xfrm>
          <a:prstGeom prst="rect">
            <a:avLst/>
          </a:prstGeom>
        </p:spPr>
        <p:txBody>
          <a:bodyPr wrap="none">
            <a:spAutoFit/>
          </a:bodyPr>
          <a:lstStyle/>
          <a:p>
            <a:r>
              <a:rPr lang="en-US" sz="800" b="1" dirty="0"/>
              <a:t>FTE</a:t>
            </a:r>
            <a:endParaRPr lang="en-US" b="1" dirty="0"/>
          </a:p>
        </p:txBody>
      </p:sp>
      <p:sp>
        <p:nvSpPr>
          <p:cNvPr id="56" name="Rectangle 55"/>
          <p:cNvSpPr/>
          <p:nvPr/>
        </p:nvSpPr>
        <p:spPr>
          <a:xfrm>
            <a:off x="8154427" y="3969663"/>
            <a:ext cx="330540" cy="215444"/>
          </a:xfrm>
          <a:prstGeom prst="rect">
            <a:avLst/>
          </a:prstGeom>
        </p:spPr>
        <p:txBody>
          <a:bodyPr wrap="none">
            <a:spAutoFit/>
          </a:bodyPr>
          <a:lstStyle/>
          <a:p>
            <a:r>
              <a:rPr lang="en-US" sz="800" b="1" dirty="0"/>
              <a:t>FTE</a:t>
            </a:r>
            <a:endParaRPr lang="en-US" b="1" dirty="0"/>
          </a:p>
        </p:txBody>
      </p:sp>
      <p:pic>
        <p:nvPicPr>
          <p:cNvPr id="57" name="Picture 56"/>
          <p:cNvPicPr>
            <a:picLocks noChangeAspect="1"/>
          </p:cNvPicPr>
          <p:nvPr/>
        </p:nvPicPr>
        <p:blipFill>
          <a:blip r:embed="rId4"/>
          <a:stretch>
            <a:fillRect/>
          </a:stretch>
        </p:blipFill>
        <p:spPr>
          <a:xfrm>
            <a:off x="6901499" y="4367678"/>
            <a:ext cx="374679" cy="390183"/>
          </a:xfrm>
          <a:prstGeom prst="rect">
            <a:avLst/>
          </a:prstGeom>
        </p:spPr>
      </p:pic>
      <p:pic>
        <p:nvPicPr>
          <p:cNvPr id="58" name="Picture 57"/>
          <p:cNvPicPr>
            <a:picLocks noChangeAspect="1"/>
          </p:cNvPicPr>
          <p:nvPr/>
        </p:nvPicPr>
        <p:blipFill>
          <a:blip r:embed="rId4"/>
          <a:stretch>
            <a:fillRect/>
          </a:stretch>
        </p:blipFill>
        <p:spPr>
          <a:xfrm>
            <a:off x="8092369" y="4282890"/>
            <a:ext cx="374679" cy="390183"/>
          </a:xfrm>
          <a:prstGeom prst="rect">
            <a:avLst/>
          </a:prstGeom>
        </p:spPr>
      </p:pic>
      <p:sp>
        <p:nvSpPr>
          <p:cNvPr id="59" name="Rectangle 58"/>
          <p:cNvSpPr/>
          <p:nvPr/>
        </p:nvSpPr>
        <p:spPr>
          <a:xfrm>
            <a:off x="8115981" y="4472119"/>
            <a:ext cx="330540" cy="215444"/>
          </a:xfrm>
          <a:prstGeom prst="rect">
            <a:avLst/>
          </a:prstGeom>
        </p:spPr>
        <p:txBody>
          <a:bodyPr wrap="none">
            <a:spAutoFit/>
          </a:bodyPr>
          <a:lstStyle/>
          <a:p>
            <a:r>
              <a:rPr lang="en-US" sz="800" b="1" dirty="0"/>
              <a:t>FTE</a:t>
            </a:r>
            <a:endParaRPr lang="en-US" b="1" dirty="0"/>
          </a:p>
        </p:txBody>
      </p:sp>
      <p:sp>
        <p:nvSpPr>
          <p:cNvPr id="64" name="Rectangle 63"/>
          <p:cNvSpPr/>
          <p:nvPr/>
        </p:nvSpPr>
        <p:spPr>
          <a:xfrm>
            <a:off x="6923568" y="4562769"/>
            <a:ext cx="330540" cy="215444"/>
          </a:xfrm>
          <a:prstGeom prst="rect">
            <a:avLst/>
          </a:prstGeom>
        </p:spPr>
        <p:txBody>
          <a:bodyPr wrap="none">
            <a:spAutoFit/>
          </a:bodyPr>
          <a:lstStyle/>
          <a:p>
            <a:r>
              <a:rPr lang="en-US" sz="800" b="1" dirty="0"/>
              <a:t>FTE</a:t>
            </a:r>
            <a:endParaRPr lang="en-US" b="1" dirty="0"/>
          </a:p>
        </p:txBody>
      </p:sp>
      <p:cxnSp>
        <p:nvCxnSpPr>
          <p:cNvPr id="14" name="Straight Arrow Connector 13"/>
          <p:cNvCxnSpPr/>
          <p:nvPr/>
        </p:nvCxnSpPr>
        <p:spPr>
          <a:xfrm flipH="1">
            <a:off x="3211833" y="2231200"/>
            <a:ext cx="13505" cy="1258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98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stretch>
            <a:fillRect/>
          </a:stretch>
        </p:blipFill>
        <p:spPr>
          <a:xfrm>
            <a:off x="477460" y="2803831"/>
            <a:ext cx="2457702" cy="3834385"/>
          </a:xfrm>
          <a:prstGeom prst="rect">
            <a:avLst/>
          </a:prstGeom>
        </p:spPr>
      </p:pic>
      <p:sp>
        <p:nvSpPr>
          <p:cNvPr id="2" name="Title 1"/>
          <p:cNvSpPr>
            <a:spLocks noGrp="1"/>
          </p:cNvSpPr>
          <p:nvPr>
            <p:ph type="title"/>
          </p:nvPr>
        </p:nvSpPr>
        <p:spPr>
          <a:xfrm>
            <a:off x="134224" y="133307"/>
            <a:ext cx="9148492" cy="1291893"/>
          </a:xfrm>
        </p:spPr>
        <p:txBody>
          <a:bodyPr>
            <a:normAutofit/>
          </a:bodyPr>
          <a:lstStyle/>
          <a:p>
            <a:r>
              <a:rPr lang="en-US" sz="2800" dirty="0"/>
              <a:t>Assessment				          Emergency Department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14</a:t>
            </a:fld>
            <a:endParaRPr lang="en-US" dirty="0">
              <a:solidFill>
                <a:prstClr val="black">
                  <a:tint val="75000"/>
                </a:prstClr>
              </a:solidFill>
            </a:endParaRPr>
          </a:p>
        </p:txBody>
      </p:sp>
      <p:sp>
        <p:nvSpPr>
          <p:cNvPr id="15" name="TextBox 14"/>
          <p:cNvSpPr txBox="1"/>
          <p:nvPr/>
        </p:nvSpPr>
        <p:spPr>
          <a:xfrm>
            <a:off x="193786" y="1230586"/>
            <a:ext cx="9088930" cy="1477328"/>
          </a:xfrm>
          <a:prstGeom prst="rect">
            <a:avLst/>
          </a:prstGeom>
          <a:noFill/>
        </p:spPr>
        <p:txBody>
          <a:bodyPr wrap="square" rtlCol="0">
            <a:spAutoFit/>
          </a:bodyPr>
          <a:lstStyle/>
          <a:p>
            <a:r>
              <a:rPr lang="en-US" dirty="0"/>
              <a:t>Assessment: Registration/Payer Accuracy </a:t>
            </a:r>
          </a:p>
          <a:p>
            <a:endParaRPr lang="en-US" sz="800" dirty="0"/>
          </a:p>
          <a:p>
            <a:pPr marL="742950" lvl="1" indent="-285750">
              <a:buFont typeface="Arial" panose="020B0604020202020204" pitchFamily="34" charset="0"/>
              <a:buChar char="•"/>
            </a:pPr>
            <a:r>
              <a:rPr lang="en-US" sz="1600" dirty="0"/>
              <a:t>Initial denial data was not available to the Emergency Department – performance unknown </a:t>
            </a:r>
          </a:p>
          <a:p>
            <a:pPr marL="742950" lvl="1" indent="-285750">
              <a:buFont typeface="Arial" panose="020B0604020202020204" pitchFamily="34" charset="0"/>
              <a:buChar char="•"/>
            </a:pPr>
            <a:r>
              <a:rPr lang="en-US" sz="1600" dirty="0"/>
              <a:t>Onboarding staff received “One time” classroom training on the ADT system </a:t>
            </a:r>
          </a:p>
          <a:p>
            <a:pPr marL="742950" lvl="1" indent="-285750">
              <a:buFont typeface="Arial" panose="020B0604020202020204" pitchFamily="34" charset="0"/>
              <a:buChar char="•"/>
            </a:pPr>
            <a:r>
              <a:rPr lang="en-US" sz="1600" dirty="0"/>
              <a:t>Real time eligibility technology &amp; procedures were not in place (performed retrospectively)</a:t>
            </a:r>
          </a:p>
          <a:p>
            <a:pPr lvl="1"/>
            <a:endParaRPr lang="en-US" sz="1600" dirty="0"/>
          </a:p>
        </p:txBody>
      </p:sp>
      <p:pic>
        <p:nvPicPr>
          <p:cNvPr id="17" name="Picture 16"/>
          <p:cNvPicPr>
            <a:picLocks noChangeAspect="1"/>
          </p:cNvPicPr>
          <p:nvPr/>
        </p:nvPicPr>
        <p:blipFill>
          <a:blip r:embed="rId3"/>
          <a:stretch>
            <a:fillRect/>
          </a:stretch>
        </p:blipFill>
        <p:spPr>
          <a:xfrm>
            <a:off x="3633931" y="4168588"/>
            <a:ext cx="1436132" cy="2215429"/>
          </a:xfrm>
          <a:prstGeom prst="rect">
            <a:avLst/>
          </a:prstGeom>
        </p:spPr>
      </p:pic>
      <p:sp>
        <p:nvSpPr>
          <p:cNvPr id="18" name="Rectangle 17"/>
          <p:cNvSpPr/>
          <p:nvPr/>
        </p:nvSpPr>
        <p:spPr>
          <a:xfrm>
            <a:off x="7260985" y="3001576"/>
            <a:ext cx="95778" cy="33547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04965" y="2831977"/>
            <a:ext cx="207818" cy="1995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a:off x="7272419" y="3633323"/>
            <a:ext cx="1106270" cy="26669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rot="10800000">
            <a:off x="6151421" y="4037999"/>
            <a:ext cx="1168978" cy="26669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7310682" y="4496659"/>
            <a:ext cx="1205526" cy="26669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10800000">
            <a:off x="6143113" y="4903225"/>
            <a:ext cx="1177286" cy="26669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a:off x="7349483" y="3151736"/>
            <a:ext cx="1162209" cy="26669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10800000">
            <a:off x="6242858" y="3151736"/>
            <a:ext cx="1175890" cy="26669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440193" y="3132218"/>
            <a:ext cx="1072343" cy="307777"/>
          </a:xfrm>
          <a:prstGeom prst="rect">
            <a:avLst/>
          </a:prstGeom>
          <a:noFill/>
        </p:spPr>
        <p:txBody>
          <a:bodyPr wrap="square" rtlCol="0">
            <a:spAutoFit/>
          </a:bodyPr>
          <a:lstStyle/>
          <a:p>
            <a:r>
              <a:rPr lang="en-US" sz="1400" b="1" i="1" dirty="0">
                <a:solidFill>
                  <a:schemeClr val="bg1"/>
                </a:solidFill>
              </a:rPr>
              <a:t>This</a:t>
            </a:r>
            <a:r>
              <a:rPr lang="en-US" sz="1400" b="1" dirty="0">
                <a:solidFill>
                  <a:schemeClr val="bg1"/>
                </a:solidFill>
              </a:rPr>
              <a:t> way</a:t>
            </a:r>
          </a:p>
        </p:txBody>
      </p:sp>
      <p:sp>
        <p:nvSpPr>
          <p:cNvPr id="27" name="TextBox 26"/>
          <p:cNvSpPr txBox="1"/>
          <p:nvPr/>
        </p:nvSpPr>
        <p:spPr>
          <a:xfrm>
            <a:off x="7398325" y="3131192"/>
            <a:ext cx="1072343" cy="307777"/>
          </a:xfrm>
          <a:prstGeom prst="rect">
            <a:avLst/>
          </a:prstGeom>
          <a:noFill/>
        </p:spPr>
        <p:txBody>
          <a:bodyPr wrap="square" rtlCol="0">
            <a:spAutoFit/>
          </a:bodyPr>
          <a:lstStyle/>
          <a:p>
            <a:r>
              <a:rPr lang="en-US" sz="1400" b="1" i="1" dirty="0">
                <a:solidFill>
                  <a:schemeClr val="bg1"/>
                </a:solidFill>
                <a:latin typeface="Constantia" panose="02030602050306030303" pitchFamily="18" charset="0"/>
              </a:rPr>
              <a:t>That</a:t>
            </a:r>
            <a:r>
              <a:rPr lang="en-US" sz="1400" b="1" dirty="0">
                <a:solidFill>
                  <a:schemeClr val="bg1"/>
                </a:solidFill>
                <a:latin typeface="Constantia" panose="02030602050306030303" pitchFamily="18" charset="0"/>
              </a:rPr>
              <a:t> way</a:t>
            </a:r>
          </a:p>
        </p:txBody>
      </p:sp>
      <p:sp>
        <p:nvSpPr>
          <p:cNvPr id="28" name="TextBox 27"/>
          <p:cNvSpPr txBox="1"/>
          <p:nvPr/>
        </p:nvSpPr>
        <p:spPr>
          <a:xfrm>
            <a:off x="7375966" y="3592236"/>
            <a:ext cx="1072343"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Uncertain</a:t>
            </a:r>
          </a:p>
        </p:txBody>
      </p:sp>
      <p:sp>
        <p:nvSpPr>
          <p:cNvPr id="29" name="TextBox 28"/>
          <p:cNvSpPr txBox="1"/>
          <p:nvPr/>
        </p:nvSpPr>
        <p:spPr>
          <a:xfrm>
            <a:off x="6276110" y="4014700"/>
            <a:ext cx="1072343" cy="307777"/>
          </a:xfrm>
          <a:prstGeom prst="rect">
            <a:avLst/>
          </a:prstGeom>
          <a:noFill/>
        </p:spPr>
        <p:txBody>
          <a:bodyPr wrap="square" rtlCol="0">
            <a:spAutoFit/>
          </a:bodyPr>
          <a:lstStyle/>
          <a:p>
            <a:r>
              <a:rPr lang="en-US" sz="1400" dirty="0">
                <a:solidFill>
                  <a:schemeClr val="bg1"/>
                </a:solidFill>
                <a:latin typeface="Bookman Old Style" panose="02050604050505020204" pitchFamily="18" charset="0"/>
              </a:rPr>
              <a:t>Confused</a:t>
            </a:r>
          </a:p>
        </p:txBody>
      </p:sp>
      <p:sp>
        <p:nvSpPr>
          <p:cNvPr id="30" name="TextBox 29"/>
          <p:cNvSpPr txBox="1"/>
          <p:nvPr/>
        </p:nvSpPr>
        <p:spPr>
          <a:xfrm>
            <a:off x="7442465" y="4472198"/>
            <a:ext cx="1072343" cy="307777"/>
          </a:xfrm>
          <a:prstGeom prst="rect">
            <a:avLst/>
          </a:prstGeom>
          <a:noFill/>
        </p:spPr>
        <p:txBody>
          <a:bodyPr wrap="square" rtlCol="0">
            <a:spAutoFit/>
          </a:bodyPr>
          <a:lstStyle/>
          <a:p>
            <a:r>
              <a:rPr lang="en-US" sz="1400" dirty="0">
                <a:solidFill>
                  <a:schemeClr val="bg1"/>
                </a:solidFill>
                <a:latin typeface="Calisto MT" panose="02040603050505030304" pitchFamily="18" charset="0"/>
              </a:rPr>
              <a:t>Perplexed</a:t>
            </a:r>
          </a:p>
        </p:txBody>
      </p:sp>
      <p:sp>
        <p:nvSpPr>
          <p:cNvPr id="31" name="TextBox 30"/>
          <p:cNvSpPr txBox="1"/>
          <p:nvPr/>
        </p:nvSpPr>
        <p:spPr>
          <a:xfrm>
            <a:off x="6301053" y="4882681"/>
            <a:ext cx="1009629" cy="307777"/>
          </a:xfrm>
          <a:prstGeom prst="rect">
            <a:avLst/>
          </a:prstGeom>
          <a:noFill/>
        </p:spPr>
        <p:txBody>
          <a:bodyPr wrap="square" rtlCol="0">
            <a:spAutoFit/>
          </a:bodyPr>
          <a:lstStyle/>
          <a:p>
            <a:r>
              <a:rPr lang="en-US" sz="1400" b="1" i="1" dirty="0">
                <a:solidFill>
                  <a:schemeClr val="bg1"/>
                </a:solidFill>
                <a:latin typeface="Century" panose="02040604050505020304" pitchFamily="18" charset="0"/>
              </a:rPr>
              <a:t>Unclear</a:t>
            </a:r>
          </a:p>
        </p:txBody>
      </p:sp>
      <p:pic>
        <p:nvPicPr>
          <p:cNvPr id="34" name="Picture 33"/>
          <p:cNvPicPr>
            <a:picLocks noChangeAspect="1"/>
          </p:cNvPicPr>
          <p:nvPr/>
        </p:nvPicPr>
        <p:blipFill>
          <a:blip r:embed="rId4"/>
          <a:stretch>
            <a:fillRect/>
          </a:stretch>
        </p:blipFill>
        <p:spPr>
          <a:xfrm>
            <a:off x="193786" y="5734893"/>
            <a:ext cx="1333500" cy="1038225"/>
          </a:xfrm>
          <a:prstGeom prst="rect">
            <a:avLst/>
          </a:prstGeom>
        </p:spPr>
      </p:pic>
      <p:pic>
        <p:nvPicPr>
          <p:cNvPr id="7" name="Picture 6"/>
          <p:cNvPicPr>
            <a:picLocks noChangeAspect="1"/>
          </p:cNvPicPr>
          <p:nvPr/>
        </p:nvPicPr>
        <p:blipFill>
          <a:blip r:embed="rId5"/>
          <a:stretch>
            <a:fillRect/>
          </a:stretch>
        </p:blipFill>
        <p:spPr>
          <a:xfrm rot="16978326">
            <a:off x="1987294" y="6343254"/>
            <a:ext cx="310975" cy="495878"/>
          </a:xfrm>
          <a:prstGeom prst="rect">
            <a:avLst/>
          </a:prstGeom>
        </p:spPr>
      </p:pic>
      <p:pic>
        <p:nvPicPr>
          <p:cNvPr id="8" name="Picture 7"/>
          <p:cNvPicPr>
            <a:picLocks noChangeAspect="1"/>
          </p:cNvPicPr>
          <p:nvPr/>
        </p:nvPicPr>
        <p:blipFill>
          <a:blip r:embed="rId5"/>
          <a:stretch>
            <a:fillRect/>
          </a:stretch>
        </p:blipFill>
        <p:spPr>
          <a:xfrm rot="5400000">
            <a:off x="2771277" y="3090708"/>
            <a:ext cx="256036" cy="408273"/>
          </a:xfrm>
          <a:prstGeom prst="rect">
            <a:avLst/>
          </a:prstGeom>
        </p:spPr>
      </p:pic>
      <p:pic>
        <p:nvPicPr>
          <p:cNvPr id="9" name="Picture 8"/>
          <p:cNvPicPr>
            <a:picLocks noChangeAspect="1"/>
          </p:cNvPicPr>
          <p:nvPr/>
        </p:nvPicPr>
        <p:blipFill>
          <a:blip r:embed="rId6"/>
          <a:stretch>
            <a:fillRect/>
          </a:stretch>
        </p:blipFill>
        <p:spPr>
          <a:xfrm>
            <a:off x="236191" y="4367974"/>
            <a:ext cx="479737" cy="257369"/>
          </a:xfrm>
          <a:prstGeom prst="rect">
            <a:avLst/>
          </a:prstGeom>
        </p:spPr>
      </p:pic>
      <p:pic>
        <p:nvPicPr>
          <p:cNvPr id="10" name="Picture 9"/>
          <p:cNvPicPr>
            <a:picLocks noChangeAspect="1"/>
          </p:cNvPicPr>
          <p:nvPr/>
        </p:nvPicPr>
        <p:blipFill>
          <a:blip r:embed="rId7"/>
          <a:stretch>
            <a:fillRect/>
          </a:stretch>
        </p:blipFill>
        <p:spPr>
          <a:xfrm rot="17679205">
            <a:off x="978482" y="5587236"/>
            <a:ext cx="350291" cy="476037"/>
          </a:xfrm>
          <a:prstGeom prst="rect">
            <a:avLst/>
          </a:prstGeom>
        </p:spPr>
      </p:pic>
      <p:pic>
        <p:nvPicPr>
          <p:cNvPr id="11" name="Picture 10"/>
          <p:cNvPicPr>
            <a:picLocks noChangeAspect="1"/>
          </p:cNvPicPr>
          <p:nvPr/>
        </p:nvPicPr>
        <p:blipFill>
          <a:blip r:embed="rId8"/>
          <a:stretch>
            <a:fillRect/>
          </a:stretch>
        </p:blipFill>
        <p:spPr>
          <a:xfrm rot="12851702">
            <a:off x="1066547" y="3031221"/>
            <a:ext cx="266992" cy="391754"/>
          </a:xfrm>
          <a:prstGeom prst="rect">
            <a:avLst/>
          </a:prstGeom>
        </p:spPr>
      </p:pic>
      <p:pic>
        <p:nvPicPr>
          <p:cNvPr id="12" name="Picture 11"/>
          <p:cNvPicPr>
            <a:picLocks noChangeAspect="1"/>
          </p:cNvPicPr>
          <p:nvPr/>
        </p:nvPicPr>
        <p:blipFill>
          <a:blip r:embed="rId9"/>
          <a:stretch>
            <a:fillRect/>
          </a:stretch>
        </p:blipFill>
        <p:spPr>
          <a:xfrm>
            <a:off x="2681687" y="3720345"/>
            <a:ext cx="562970" cy="312761"/>
          </a:xfrm>
          <a:prstGeom prst="rect">
            <a:avLst/>
          </a:prstGeom>
        </p:spPr>
      </p:pic>
      <p:pic>
        <p:nvPicPr>
          <p:cNvPr id="32" name="Picture 31"/>
          <p:cNvPicPr>
            <a:picLocks noChangeAspect="1"/>
          </p:cNvPicPr>
          <p:nvPr/>
        </p:nvPicPr>
        <p:blipFill>
          <a:blip r:embed="rId7"/>
          <a:stretch>
            <a:fillRect/>
          </a:stretch>
        </p:blipFill>
        <p:spPr>
          <a:xfrm rot="3007933">
            <a:off x="2016191" y="5893643"/>
            <a:ext cx="350291" cy="476037"/>
          </a:xfrm>
          <a:prstGeom prst="rect">
            <a:avLst/>
          </a:prstGeom>
        </p:spPr>
      </p:pic>
      <p:pic>
        <p:nvPicPr>
          <p:cNvPr id="13" name="Picture 12"/>
          <p:cNvPicPr>
            <a:picLocks noChangeAspect="1"/>
          </p:cNvPicPr>
          <p:nvPr/>
        </p:nvPicPr>
        <p:blipFill>
          <a:blip r:embed="rId10"/>
          <a:stretch>
            <a:fillRect/>
          </a:stretch>
        </p:blipFill>
        <p:spPr>
          <a:xfrm>
            <a:off x="3714391" y="2787042"/>
            <a:ext cx="1336141" cy="1103769"/>
          </a:xfrm>
          <a:prstGeom prst="rect">
            <a:avLst/>
          </a:prstGeom>
        </p:spPr>
      </p:pic>
    </p:spTree>
    <p:extLst>
      <p:ext uri="{BB962C8B-B14F-4D97-AF65-F5344CB8AC3E}">
        <p14:creationId xmlns:p14="http://schemas.microsoft.com/office/powerpoint/2010/main" val="117126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 y="133307"/>
            <a:ext cx="10572569" cy="1325563"/>
          </a:xfrm>
        </p:spPr>
        <p:txBody>
          <a:bodyPr>
            <a:normAutofit/>
          </a:bodyPr>
          <a:lstStyle/>
          <a:p>
            <a:r>
              <a:rPr lang="en-US" sz="2800" dirty="0"/>
              <a:t>Assessment				         Emergency Department </a:t>
            </a:r>
            <a:endParaRPr lang="en-US" sz="26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15</a:t>
            </a:fld>
            <a:endParaRPr lang="en-US" dirty="0">
              <a:solidFill>
                <a:prstClr val="black">
                  <a:tint val="75000"/>
                </a:prst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969125387"/>
              </p:ext>
            </p:extLst>
          </p:nvPr>
        </p:nvGraphicFramePr>
        <p:xfrm>
          <a:off x="503957" y="2586250"/>
          <a:ext cx="7886703" cy="931501"/>
        </p:xfrm>
        <a:graphic>
          <a:graphicData uri="http://schemas.openxmlformats.org/drawingml/2006/table">
            <a:tbl>
              <a:tblPr/>
              <a:tblGrid>
                <a:gridCol w="1765857">
                  <a:extLst>
                    <a:ext uri="{9D8B030D-6E8A-4147-A177-3AD203B41FA5}">
                      <a16:colId xmlns:a16="http://schemas.microsoft.com/office/drawing/2014/main" val="1364673549"/>
                    </a:ext>
                  </a:extLst>
                </a:gridCol>
                <a:gridCol w="680094">
                  <a:extLst>
                    <a:ext uri="{9D8B030D-6E8A-4147-A177-3AD203B41FA5}">
                      <a16:colId xmlns:a16="http://schemas.microsoft.com/office/drawing/2014/main" val="1383977948"/>
                    </a:ext>
                  </a:extLst>
                </a:gridCol>
                <a:gridCol w="680094">
                  <a:extLst>
                    <a:ext uri="{9D8B030D-6E8A-4147-A177-3AD203B41FA5}">
                      <a16:colId xmlns:a16="http://schemas.microsoft.com/office/drawing/2014/main" val="2041218379"/>
                    </a:ext>
                  </a:extLst>
                </a:gridCol>
                <a:gridCol w="680094">
                  <a:extLst>
                    <a:ext uri="{9D8B030D-6E8A-4147-A177-3AD203B41FA5}">
                      <a16:colId xmlns:a16="http://schemas.microsoft.com/office/drawing/2014/main" val="1611527068"/>
                    </a:ext>
                  </a:extLst>
                </a:gridCol>
                <a:gridCol w="680094">
                  <a:extLst>
                    <a:ext uri="{9D8B030D-6E8A-4147-A177-3AD203B41FA5}">
                      <a16:colId xmlns:a16="http://schemas.microsoft.com/office/drawing/2014/main" val="2822197552"/>
                    </a:ext>
                  </a:extLst>
                </a:gridCol>
                <a:gridCol w="680094">
                  <a:extLst>
                    <a:ext uri="{9D8B030D-6E8A-4147-A177-3AD203B41FA5}">
                      <a16:colId xmlns:a16="http://schemas.microsoft.com/office/drawing/2014/main" val="2511780095"/>
                    </a:ext>
                  </a:extLst>
                </a:gridCol>
                <a:gridCol w="680094">
                  <a:extLst>
                    <a:ext uri="{9D8B030D-6E8A-4147-A177-3AD203B41FA5}">
                      <a16:colId xmlns:a16="http://schemas.microsoft.com/office/drawing/2014/main" val="967712650"/>
                    </a:ext>
                  </a:extLst>
                </a:gridCol>
                <a:gridCol w="680094">
                  <a:extLst>
                    <a:ext uri="{9D8B030D-6E8A-4147-A177-3AD203B41FA5}">
                      <a16:colId xmlns:a16="http://schemas.microsoft.com/office/drawing/2014/main" val="527739658"/>
                    </a:ext>
                  </a:extLst>
                </a:gridCol>
                <a:gridCol w="680094">
                  <a:extLst>
                    <a:ext uri="{9D8B030D-6E8A-4147-A177-3AD203B41FA5}">
                      <a16:colId xmlns:a16="http://schemas.microsoft.com/office/drawing/2014/main" val="219279610"/>
                    </a:ext>
                  </a:extLst>
                </a:gridCol>
                <a:gridCol w="680094">
                  <a:extLst>
                    <a:ext uri="{9D8B030D-6E8A-4147-A177-3AD203B41FA5}">
                      <a16:colId xmlns:a16="http://schemas.microsoft.com/office/drawing/2014/main" val="1127878055"/>
                    </a:ext>
                  </a:extLst>
                </a:gridCol>
              </a:tblGrid>
              <a:tr h="167888">
                <a:tc>
                  <a:txBody>
                    <a:bodyPr/>
                    <a:lstStyle/>
                    <a:p>
                      <a:pPr algn="ctr" fontAlgn="b"/>
                      <a:r>
                        <a:rPr lang="en-US" sz="900" b="1" i="0" u="none" strike="noStrike">
                          <a:solidFill>
                            <a:srgbClr val="FFFFFF"/>
                          </a:solidFill>
                          <a:effectLst/>
                          <a:latin typeface="Arial" panose="020B0604020202020204" pitchFamily="34" charset="0"/>
                        </a:rPr>
                        <a:t>TOTAL MONTH</a:t>
                      </a:r>
                    </a:p>
                  </a:txBody>
                  <a:tcPr marL="8949" marR="8949" marT="89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a:effectLst/>
                          <a:latin typeface="Arial" panose="020B0604020202020204" pitchFamily="34" charset="0"/>
                        </a:rPr>
                        <a:t>January</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900" b="1" i="0" u="none" strike="noStrike">
                          <a:effectLst/>
                          <a:latin typeface="Arial" panose="020B0604020202020204" pitchFamily="34" charset="0"/>
                        </a:rPr>
                        <a:t>February</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900" b="1" i="0" u="none" strike="noStrike">
                          <a:effectLst/>
                          <a:latin typeface="Arial" panose="020B0604020202020204" pitchFamily="34" charset="0"/>
                        </a:rPr>
                        <a:t>March</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900" b="1" i="0" u="none" strike="noStrike">
                          <a:effectLst/>
                          <a:latin typeface="Arial" panose="020B0604020202020204" pitchFamily="34" charset="0"/>
                        </a:rPr>
                        <a:t>April</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900" b="1" i="0" u="none" strike="noStrike">
                          <a:effectLst/>
                          <a:latin typeface="Arial" panose="020B0604020202020204" pitchFamily="34" charset="0"/>
                        </a:rPr>
                        <a:t>May</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900" b="1" i="0" u="none" strike="noStrike">
                          <a:effectLst/>
                          <a:latin typeface="Arial" panose="020B0604020202020204" pitchFamily="34" charset="0"/>
                        </a:rPr>
                        <a:t>June</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900" b="1" i="0" u="none" strike="noStrike">
                          <a:effectLst/>
                          <a:latin typeface="Arial" panose="020B0604020202020204" pitchFamily="34" charset="0"/>
                        </a:rPr>
                        <a:t>July</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900" b="1" i="0" u="none" strike="noStrike">
                          <a:effectLst/>
                          <a:latin typeface="Arial" panose="020B0604020202020204" pitchFamily="34" charset="0"/>
                        </a:rPr>
                        <a:t>August</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900" b="1" i="0" u="none" strike="noStrike">
                          <a:effectLst/>
                          <a:latin typeface="Arial" panose="020B0604020202020204" pitchFamily="34" charset="0"/>
                        </a:rPr>
                        <a:t>September</a:t>
                      </a:r>
                    </a:p>
                  </a:txBody>
                  <a:tcPr marL="8949" marR="8949" marT="89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05"/>
                    </a:solidFill>
                  </a:tcPr>
                </a:tc>
                <a:extLst>
                  <a:ext uri="{0D108BD9-81ED-4DB2-BD59-A6C34878D82A}">
                    <a16:rowId xmlns:a16="http://schemas.microsoft.com/office/drawing/2014/main" val="3074763577"/>
                  </a:ext>
                </a:extLst>
              </a:tr>
              <a:tr h="226101">
                <a:tc>
                  <a:txBody>
                    <a:bodyPr/>
                    <a:lstStyle/>
                    <a:p>
                      <a:pPr algn="ctr" fontAlgn="b"/>
                      <a:r>
                        <a:rPr lang="en-US" sz="1100" b="1" i="0" u="none" strike="noStrike">
                          <a:effectLst/>
                          <a:latin typeface="Arial" panose="020B0604020202020204" pitchFamily="34" charset="0"/>
                        </a:rPr>
                        <a:t>Opportunity to Collect</a:t>
                      </a:r>
                    </a:p>
                  </a:txBody>
                  <a:tcPr marL="8949" marR="8949" marT="89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$113,605</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$106,898</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effectLst/>
                          <a:latin typeface="Arial" panose="020B0604020202020204" pitchFamily="34" charset="0"/>
                        </a:rPr>
                        <a:t>$117,732</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$103,169</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$106,938</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$103,755</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$112,692</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$123,504</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a:t>
                      </a:r>
                    </a:p>
                  </a:txBody>
                  <a:tcPr marL="8949" marR="8949" marT="89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676131"/>
                  </a:ext>
                </a:extLst>
              </a:tr>
              <a:tr h="239822">
                <a:tc>
                  <a:txBody>
                    <a:bodyPr/>
                    <a:lstStyle/>
                    <a:p>
                      <a:pPr algn="ctr" fontAlgn="b"/>
                      <a:r>
                        <a:rPr lang="en-US" sz="1100" b="1" i="0" u="none" strike="noStrike">
                          <a:effectLst/>
                          <a:latin typeface="Arial" panose="020B0604020202020204" pitchFamily="34" charset="0"/>
                        </a:rPr>
                        <a:t>Collection</a:t>
                      </a:r>
                    </a:p>
                  </a:txBody>
                  <a:tcPr marL="8949" marR="8949" marT="89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effectLst/>
                          <a:latin typeface="Arial" panose="020B0604020202020204" pitchFamily="34" charset="0"/>
                        </a:rPr>
                        <a:t>$8,411</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$9,694</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$13,351</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effectLst/>
                          <a:latin typeface="Arial" panose="020B0604020202020204" pitchFamily="34" charset="0"/>
                        </a:rPr>
                        <a:t>$8,931</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$7,230</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$6,647</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$4,553</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$6,806</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a:t>
                      </a:r>
                    </a:p>
                  </a:txBody>
                  <a:tcPr marL="8949" marR="8949" marT="89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485554"/>
                  </a:ext>
                </a:extLst>
              </a:tr>
              <a:tr h="297690">
                <a:tc>
                  <a:txBody>
                    <a:bodyPr/>
                    <a:lstStyle/>
                    <a:p>
                      <a:pPr algn="ctr" fontAlgn="b"/>
                      <a:r>
                        <a:rPr lang="en-US" sz="800" b="1" i="0" u="none" strike="noStrike">
                          <a:effectLst/>
                          <a:latin typeface="Arial" panose="020B0604020202020204" pitchFamily="34" charset="0"/>
                        </a:rPr>
                        <a:t>% Met </a:t>
                      </a:r>
                      <a:r>
                        <a:rPr lang="en-US" sz="800" b="0" i="1" u="none" strike="noStrike">
                          <a:effectLst/>
                          <a:latin typeface="Arial" panose="020B0604020202020204" pitchFamily="34" charset="0"/>
                        </a:rPr>
                        <a:t>(collected over oppprtunity)</a:t>
                      </a:r>
                      <a:endParaRPr lang="en-US" sz="800" b="1" i="0" u="none" strike="noStrike">
                        <a:effectLst/>
                        <a:latin typeface="Arial" panose="020B0604020202020204" pitchFamily="34" charset="0"/>
                      </a:endParaRPr>
                    </a:p>
                  </a:txBody>
                  <a:tcPr marL="8949" marR="8949" marT="89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effectLst/>
                          <a:latin typeface="Arial" panose="020B0604020202020204" pitchFamily="34" charset="0"/>
                        </a:rPr>
                        <a:t>7%</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effectLst/>
                          <a:latin typeface="Arial" panose="020B0604020202020204" pitchFamily="34" charset="0"/>
                        </a:rPr>
                        <a:t>9%</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effectLst/>
                          <a:latin typeface="Arial" panose="020B0604020202020204" pitchFamily="34" charset="0"/>
                        </a:rPr>
                        <a:t>11%</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9%</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7%</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6%</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effectLst/>
                          <a:latin typeface="Arial" panose="020B0604020202020204" pitchFamily="34" charset="0"/>
                        </a:rPr>
                        <a:t>4%</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effectLst/>
                          <a:latin typeface="Arial" panose="020B0604020202020204" pitchFamily="34" charset="0"/>
                        </a:rPr>
                        <a:t>6%</a:t>
                      </a:r>
                    </a:p>
                  </a:txBody>
                  <a:tcPr marL="8949" marR="8949" marT="8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8949" marR="8949" marT="89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544131"/>
                  </a:ext>
                </a:extLst>
              </a:tr>
            </a:tbl>
          </a:graphicData>
        </a:graphic>
      </p:graphicFrame>
      <p:pic>
        <p:nvPicPr>
          <p:cNvPr id="13" name="Picture 12"/>
          <p:cNvPicPr>
            <a:picLocks noChangeAspect="1"/>
          </p:cNvPicPr>
          <p:nvPr/>
        </p:nvPicPr>
        <p:blipFill>
          <a:blip r:embed="rId2"/>
          <a:stretch>
            <a:fillRect/>
          </a:stretch>
        </p:blipFill>
        <p:spPr>
          <a:xfrm>
            <a:off x="4447308" y="3902900"/>
            <a:ext cx="3908107" cy="2453451"/>
          </a:xfrm>
          <a:prstGeom prst="rect">
            <a:avLst/>
          </a:prstGeom>
        </p:spPr>
      </p:pic>
      <p:sp>
        <p:nvSpPr>
          <p:cNvPr id="14" name="TextBox 13"/>
          <p:cNvSpPr txBox="1"/>
          <p:nvPr/>
        </p:nvSpPr>
        <p:spPr>
          <a:xfrm>
            <a:off x="271200" y="1244407"/>
            <a:ext cx="9088930" cy="1107996"/>
          </a:xfrm>
          <a:prstGeom prst="rect">
            <a:avLst/>
          </a:prstGeom>
          <a:noFill/>
        </p:spPr>
        <p:txBody>
          <a:bodyPr wrap="square" rtlCol="0">
            <a:spAutoFit/>
          </a:bodyPr>
          <a:lstStyle/>
          <a:p>
            <a:r>
              <a:rPr lang="en-US" dirty="0"/>
              <a:t>Assessment: Co-pay Collections </a:t>
            </a:r>
          </a:p>
          <a:p>
            <a:pPr marL="742950" lvl="1" indent="-285750">
              <a:buFont typeface="Arial" panose="020B0604020202020204" pitchFamily="34" charset="0"/>
              <a:buChar char="•"/>
            </a:pPr>
            <a:r>
              <a:rPr lang="en-US" sz="1600" dirty="0"/>
              <a:t>Data was tracked manually without reconciliation to cash posted / transacted</a:t>
            </a:r>
          </a:p>
          <a:p>
            <a:pPr marL="742950" lvl="1" indent="-285750">
              <a:buFont typeface="Arial" panose="020B0604020202020204" pitchFamily="34" charset="0"/>
              <a:buChar char="•"/>
            </a:pPr>
            <a:r>
              <a:rPr lang="en-US" sz="1600" dirty="0"/>
              <a:t>Policy and training materials were outdated </a:t>
            </a:r>
          </a:p>
          <a:p>
            <a:pPr marL="742950" lvl="1" indent="-285750">
              <a:buFont typeface="Arial" panose="020B0604020202020204" pitchFamily="34" charset="0"/>
              <a:buChar char="•"/>
            </a:pPr>
            <a:r>
              <a:rPr lang="en-US" sz="1600" dirty="0"/>
              <a:t>Staff was not feeling confident with the process  </a:t>
            </a:r>
          </a:p>
        </p:txBody>
      </p:sp>
      <p:sp>
        <p:nvSpPr>
          <p:cNvPr id="9" name="TextBox 8"/>
          <p:cNvSpPr txBox="1"/>
          <p:nvPr/>
        </p:nvSpPr>
        <p:spPr>
          <a:xfrm>
            <a:off x="271200" y="4457889"/>
            <a:ext cx="3908108" cy="1200329"/>
          </a:xfrm>
          <a:prstGeom prst="rect">
            <a:avLst/>
          </a:prstGeom>
          <a:noFill/>
        </p:spPr>
        <p:txBody>
          <a:bodyPr wrap="square" rtlCol="0">
            <a:spAutoFit/>
          </a:bodyPr>
          <a:lstStyle/>
          <a:p>
            <a:r>
              <a:rPr lang="en-US" dirty="0"/>
              <a:t>A departmental goal had been established, but staff was not well versed on </a:t>
            </a:r>
            <a:r>
              <a:rPr lang="en-US" b="1" dirty="0"/>
              <a:t>what the goal was </a:t>
            </a:r>
            <a:r>
              <a:rPr lang="en-US" dirty="0"/>
              <a:t>and </a:t>
            </a:r>
            <a:r>
              <a:rPr lang="en-US" b="1" dirty="0"/>
              <a:t>why the goal was important</a:t>
            </a:r>
            <a:r>
              <a:rPr lang="en-US" dirty="0"/>
              <a:t>. </a:t>
            </a:r>
          </a:p>
        </p:txBody>
      </p:sp>
    </p:spTree>
    <p:extLst>
      <p:ext uri="{BB962C8B-B14F-4D97-AF65-F5344CB8AC3E}">
        <p14:creationId xmlns:p14="http://schemas.microsoft.com/office/powerpoint/2010/main" val="238321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52" y="1148888"/>
            <a:ext cx="8725217" cy="5207463"/>
          </a:xfrm>
        </p:spPr>
        <p:txBody>
          <a:bodyPr>
            <a:normAutofit/>
          </a:bodyPr>
          <a:lstStyle/>
          <a:p>
            <a:pPr marL="0" indent="0">
              <a:buNone/>
            </a:pPr>
            <a:endParaRPr lang="en-US" sz="1800" dirty="0"/>
          </a:p>
          <a:p>
            <a:pPr marL="457200" lvl="1" indent="0">
              <a:buNone/>
            </a:pPr>
            <a:endParaRPr lang="en-US" sz="2000" dirty="0"/>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3131" y="413998"/>
            <a:ext cx="9099115" cy="939035"/>
          </a:xfrm>
        </p:spPr>
        <p:txBody>
          <a:bodyPr>
            <a:normAutofit/>
          </a:bodyPr>
          <a:lstStyle/>
          <a:p>
            <a:r>
              <a:rPr lang="en-US" sz="2800" dirty="0"/>
              <a:t>Assessment 			Patient Access Training and Policies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16</a:t>
            </a:fld>
            <a:endParaRPr lang="en-US" dirty="0">
              <a:solidFill>
                <a:prstClr val="black">
                  <a:tint val="75000"/>
                </a:prstClr>
              </a:solidFill>
            </a:endParaRPr>
          </a:p>
        </p:txBody>
      </p:sp>
      <p:sp>
        <p:nvSpPr>
          <p:cNvPr id="6" name="Content Placeholder 2"/>
          <p:cNvSpPr txBox="1">
            <a:spLocks/>
          </p:cNvSpPr>
          <p:nvPr/>
        </p:nvSpPr>
        <p:spPr>
          <a:xfrm>
            <a:off x="216131" y="1353033"/>
            <a:ext cx="8299219" cy="4598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pPr marL="457200" lvl="1" indent="0">
              <a:buFont typeface="Arial" panose="020B0604020202020204" pitchFamily="34" charset="0"/>
              <a:buNone/>
            </a:pPr>
            <a:endParaRPr lang="en-US" sz="1800" dirty="0"/>
          </a:p>
          <a:p>
            <a:pPr marL="0" indent="0">
              <a:buFont typeface="Arial" panose="020B0604020202020204" pitchFamily="34" charset="0"/>
              <a:buNone/>
            </a:pPr>
            <a:r>
              <a:rPr lang="en-US" sz="1800" dirty="0"/>
              <a:t>  </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p:txBody>
      </p:sp>
      <p:sp>
        <p:nvSpPr>
          <p:cNvPr id="8" name="TextBox 7"/>
          <p:cNvSpPr txBox="1"/>
          <p:nvPr/>
        </p:nvSpPr>
        <p:spPr>
          <a:xfrm>
            <a:off x="307571" y="1260485"/>
            <a:ext cx="8528858" cy="6093976"/>
          </a:xfrm>
          <a:prstGeom prst="rect">
            <a:avLst/>
          </a:prstGeom>
          <a:noFill/>
        </p:spPr>
        <p:txBody>
          <a:bodyPr wrap="square" rtlCol="0">
            <a:spAutoFit/>
          </a:bodyPr>
          <a:lstStyle/>
          <a:p>
            <a:r>
              <a:rPr lang="en-US" sz="2000" b="1" dirty="0"/>
              <a:t>What did assessment in this area look like? </a:t>
            </a:r>
          </a:p>
          <a:p>
            <a:endParaRPr lang="en-US" sz="2000" b="1" dirty="0"/>
          </a:p>
          <a:p>
            <a:endParaRPr lang="en-US" sz="800" dirty="0"/>
          </a:p>
          <a:p>
            <a:r>
              <a:rPr lang="en-US" sz="2000" dirty="0"/>
              <a:t>At the time of assessment, the Management position in this department was vacant. The Patient Access Director elected a qualified candidate from Committee to serve as the interim leader. The interim leader met with department stakeholders and shadowed staff. Available metrics, standards and policies were also reviewed.  </a:t>
            </a:r>
          </a:p>
          <a:p>
            <a:endParaRPr lang="en-US" sz="2000" dirty="0"/>
          </a:p>
          <a:p>
            <a:endParaRPr lang="en-US" sz="800" dirty="0"/>
          </a:p>
          <a:p>
            <a:r>
              <a:rPr lang="en-US" sz="2000" i="1" dirty="0"/>
              <a:t>Three immediate areas of opportunity were noted:</a:t>
            </a:r>
          </a:p>
          <a:p>
            <a:endParaRPr lang="en-US" sz="2000" i="1" dirty="0"/>
          </a:p>
          <a:p>
            <a:pPr marL="800100" lvl="1" indent="-342900">
              <a:buFont typeface="Arial" panose="020B0604020202020204" pitchFamily="34" charset="0"/>
              <a:buChar char="•"/>
            </a:pPr>
            <a:r>
              <a:rPr lang="en-US" sz="2000" i="1" dirty="0"/>
              <a:t>Staff work drivers and workflows  </a:t>
            </a:r>
          </a:p>
          <a:p>
            <a:pPr marL="800100" lvl="1" indent="-342900">
              <a:buFont typeface="Arial" panose="020B0604020202020204" pitchFamily="34" charset="0"/>
              <a:buChar char="•"/>
            </a:pPr>
            <a:r>
              <a:rPr lang="en-US" sz="2000" i="1" dirty="0"/>
              <a:t>Stakeholder partnerships</a:t>
            </a:r>
          </a:p>
          <a:p>
            <a:pPr marL="800100" lvl="1" indent="-342900">
              <a:buFont typeface="Arial" panose="020B0604020202020204" pitchFamily="34" charset="0"/>
              <a:buChar char="•"/>
            </a:pPr>
            <a:r>
              <a:rPr lang="en-US" sz="2000" i="1" dirty="0"/>
              <a:t>Measurement  - no facts to monitor performance  </a:t>
            </a:r>
          </a:p>
          <a:p>
            <a:pPr marL="800100" lvl="1" indent="-342900">
              <a:buFont typeface="Arial" panose="020B0604020202020204" pitchFamily="34" charset="0"/>
              <a:buChar char="•"/>
            </a:pPr>
            <a:endParaRPr lang="en-US" sz="2000" i="1" dirty="0"/>
          </a:p>
          <a:p>
            <a:endParaRPr lang="en-US" sz="2000" i="1" dirty="0"/>
          </a:p>
          <a:p>
            <a:endParaRPr lang="en-US" sz="2000" i="1" dirty="0"/>
          </a:p>
          <a:p>
            <a:endParaRPr lang="en-US" dirty="0"/>
          </a:p>
          <a:p>
            <a:r>
              <a:rPr lang="en-US" dirty="0"/>
              <a:t/>
            </a:r>
            <a:br>
              <a:rPr lang="en-US" dirty="0"/>
            </a:br>
            <a:endParaRPr lang="en-US" dirty="0"/>
          </a:p>
        </p:txBody>
      </p:sp>
    </p:spTree>
    <p:extLst>
      <p:ext uri="{BB962C8B-B14F-4D97-AF65-F5344CB8AC3E}">
        <p14:creationId xmlns:p14="http://schemas.microsoft.com/office/powerpoint/2010/main" val="4189579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4" y="133307"/>
            <a:ext cx="8938208" cy="1325563"/>
          </a:xfrm>
        </p:spPr>
        <p:txBody>
          <a:bodyPr>
            <a:normAutofit/>
          </a:bodyPr>
          <a:lstStyle/>
          <a:p>
            <a:r>
              <a:rPr lang="en-US" sz="2800" dirty="0"/>
              <a:t>Assessment				              Financial Pre-service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17</a:t>
            </a:fld>
            <a:endParaRPr lang="en-US" dirty="0">
              <a:solidFill>
                <a:prstClr val="black">
                  <a:tint val="75000"/>
                </a:prstClr>
              </a:solidFill>
            </a:endParaRPr>
          </a:p>
        </p:txBody>
      </p:sp>
      <p:sp>
        <p:nvSpPr>
          <p:cNvPr id="7" name="Content Placeholder 2"/>
          <p:cNvSpPr>
            <a:spLocks noGrp="1"/>
          </p:cNvSpPr>
          <p:nvPr>
            <p:ph idx="1"/>
          </p:nvPr>
        </p:nvSpPr>
        <p:spPr>
          <a:xfrm>
            <a:off x="347215" y="1148888"/>
            <a:ext cx="8725217" cy="5207463"/>
          </a:xfrm>
        </p:spPr>
        <p:txBody>
          <a:bodyPr>
            <a:normAutofit/>
          </a:bodyPr>
          <a:lstStyle/>
          <a:p>
            <a:pPr marL="0" indent="0">
              <a:buNone/>
            </a:pPr>
            <a:endParaRPr lang="en-US" sz="1800" dirty="0"/>
          </a:p>
          <a:p>
            <a:pPr marL="0" indent="0">
              <a:buNone/>
            </a:pPr>
            <a:endParaRPr lang="en-US" sz="1800" dirty="0"/>
          </a:p>
          <a:p>
            <a:pPr marL="0" indent="0">
              <a:buNone/>
            </a:pPr>
            <a:endParaRPr lang="en-US" sz="1800" dirty="0"/>
          </a:p>
        </p:txBody>
      </p:sp>
      <p:pic>
        <p:nvPicPr>
          <p:cNvPr id="3" name="Picture 2"/>
          <p:cNvPicPr>
            <a:picLocks noChangeAspect="1"/>
          </p:cNvPicPr>
          <p:nvPr/>
        </p:nvPicPr>
        <p:blipFill rotWithShape="1">
          <a:blip r:embed="rId2"/>
          <a:srcRect l="43348" t="13134" r="8749" b="3483"/>
          <a:stretch/>
        </p:blipFill>
        <p:spPr>
          <a:xfrm>
            <a:off x="5279723" y="2515185"/>
            <a:ext cx="3792709" cy="3491848"/>
          </a:xfrm>
          <a:prstGeom prst="rect">
            <a:avLst/>
          </a:prstGeom>
        </p:spPr>
      </p:pic>
      <p:sp>
        <p:nvSpPr>
          <p:cNvPr id="9" name="TextBox 8"/>
          <p:cNvSpPr txBox="1"/>
          <p:nvPr/>
        </p:nvSpPr>
        <p:spPr>
          <a:xfrm>
            <a:off x="347215" y="1280160"/>
            <a:ext cx="8168135" cy="369332"/>
          </a:xfrm>
          <a:prstGeom prst="rect">
            <a:avLst/>
          </a:prstGeom>
          <a:noFill/>
        </p:spPr>
        <p:txBody>
          <a:bodyPr wrap="square" rtlCol="0">
            <a:spAutoFit/>
          </a:bodyPr>
          <a:lstStyle/>
          <a:p>
            <a:endParaRPr lang="en-US" dirty="0"/>
          </a:p>
        </p:txBody>
      </p:sp>
      <p:sp>
        <p:nvSpPr>
          <p:cNvPr id="12" name="TextBox 11"/>
          <p:cNvSpPr txBox="1"/>
          <p:nvPr/>
        </p:nvSpPr>
        <p:spPr>
          <a:xfrm>
            <a:off x="233356" y="1139580"/>
            <a:ext cx="5527963" cy="369332"/>
          </a:xfrm>
          <a:prstGeom prst="rect">
            <a:avLst/>
          </a:prstGeom>
          <a:noFill/>
        </p:spPr>
        <p:txBody>
          <a:bodyPr wrap="square" rtlCol="0">
            <a:spAutoFit/>
          </a:bodyPr>
          <a:lstStyle/>
          <a:p>
            <a:r>
              <a:rPr lang="en-US" b="1" u="sng" dirty="0"/>
              <a:t>Assessment: Financial Clearance Days out   </a:t>
            </a:r>
          </a:p>
        </p:txBody>
      </p:sp>
      <p:sp>
        <p:nvSpPr>
          <p:cNvPr id="13" name="TextBox 12"/>
          <p:cNvSpPr txBox="1"/>
          <p:nvPr/>
        </p:nvSpPr>
        <p:spPr>
          <a:xfrm>
            <a:off x="464773" y="2204524"/>
            <a:ext cx="5128353" cy="3416320"/>
          </a:xfrm>
          <a:prstGeom prst="rect">
            <a:avLst/>
          </a:prstGeom>
          <a:noFill/>
        </p:spPr>
        <p:txBody>
          <a:bodyPr wrap="square" rtlCol="0">
            <a:spAutoFit/>
          </a:bodyPr>
          <a:lstStyle/>
          <a:p>
            <a:endParaRPr lang="en-US" dirty="0"/>
          </a:p>
          <a:p>
            <a:pPr marL="285750" indent="-285750">
              <a:buFont typeface="Wingdings" panose="05000000000000000000" pitchFamily="2" charset="2"/>
              <a:buChar char="ü"/>
            </a:pPr>
            <a:r>
              <a:rPr lang="en-US" dirty="0"/>
              <a:t>Departments managed their own scheduling process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Patients were scheduled without RTE or consideration of the established payer turn-around time expectations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Peer-to-peer Requests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Delay/rescheduling rules for patients without Prior Authorizations  </a:t>
            </a:r>
          </a:p>
        </p:txBody>
      </p:sp>
      <p:sp>
        <p:nvSpPr>
          <p:cNvPr id="15" name="Rectangle 14"/>
          <p:cNvSpPr/>
          <p:nvPr/>
        </p:nvSpPr>
        <p:spPr>
          <a:xfrm>
            <a:off x="233356" y="1549860"/>
            <a:ext cx="8048615" cy="646331"/>
          </a:xfrm>
          <a:prstGeom prst="rect">
            <a:avLst/>
          </a:prstGeom>
        </p:spPr>
        <p:txBody>
          <a:bodyPr wrap="square">
            <a:spAutoFit/>
          </a:bodyPr>
          <a:lstStyle/>
          <a:p>
            <a:r>
              <a:rPr lang="en-US" dirty="0"/>
              <a:t>The Pre-service Clearance staff handled partial scope for multiple departments. These all had </a:t>
            </a:r>
            <a:r>
              <a:rPr lang="en-US" i="1" dirty="0"/>
              <a:t>different</a:t>
            </a:r>
            <a:r>
              <a:rPr lang="en-US" dirty="0"/>
              <a:t> expectations of the prior-authorization process: </a:t>
            </a:r>
          </a:p>
        </p:txBody>
      </p:sp>
    </p:spTree>
    <p:extLst>
      <p:ext uri="{BB962C8B-B14F-4D97-AF65-F5344CB8AC3E}">
        <p14:creationId xmlns:p14="http://schemas.microsoft.com/office/powerpoint/2010/main" val="286043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96" y="133307"/>
            <a:ext cx="8938208" cy="1325563"/>
          </a:xfrm>
        </p:spPr>
        <p:txBody>
          <a:bodyPr>
            <a:normAutofit/>
          </a:bodyPr>
          <a:lstStyle/>
          <a:p>
            <a:r>
              <a:rPr lang="en-US" sz="2800" dirty="0"/>
              <a:t>Assessment				              Financial Pre-service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18</a:t>
            </a:fld>
            <a:endParaRPr lang="en-US" dirty="0">
              <a:solidFill>
                <a:prstClr val="black">
                  <a:tint val="75000"/>
                </a:prstClr>
              </a:solidFill>
            </a:endParaRPr>
          </a:p>
        </p:txBody>
      </p:sp>
      <p:sp>
        <p:nvSpPr>
          <p:cNvPr id="7" name="Content Placeholder 2"/>
          <p:cNvSpPr>
            <a:spLocks noGrp="1"/>
          </p:cNvSpPr>
          <p:nvPr>
            <p:ph idx="1"/>
          </p:nvPr>
        </p:nvSpPr>
        <p:spPr>
          <a:xfrm>
            <a:off x="347215" y="1148888"/>
            <a:ext cx="8725217" cy="5207463"/>
          </a:xfrm>
        </p:spPr>
        <p:txBody>
          <a:bodyPr>
            <a:normAutofit/>
          </a:bodyPr>
          <a:lstStyle/>
          <a:p>
            <a:pPr marL="0" indent="0">
              <a:buNone/>
            </a:pPr>
            <a:endParaRPr lang="en-US" sz="1800" dirty="0"/>
          </a:p>
          <a:p>
            <a:pPr marL="0" indent="0">
              <a:buNone/>
            </a:pPr>
            <a:endParaRPr lang="en-US" sz="1800" dirty="0"/>
          </a:p>
          <a:p>
            <a:pPr marL="0" indent="0">
              <a:buNone/>
            </a:pPr>
            <a:endParaRPr lang="en-US" sz="1800" dirty="0"/>
          </a:p>
        </p:txBody>
      </p:sp>
      <p:pic>
        <p:nvPicPr>
          <p:cNvPr id="11" name="Picture 10"/>
          <p:cNvPicPr>
            <a:picLocks noChangeAspect="1"/>
          </p:cNvPicPr>
          <p:nvPr/>
        </p:nvPicPr>
        <p:blipFill>
          <a:blip r:embed="rId2"/>
          <a:stretch>
            <a:fillRect/>
          </a:stretch>
        </p:blipFill>
        <p:spPr>
          <a:xfrm>
            <a:off x="4505597" y="1535088"/>
            <a:ext cx="921328" cy="1008058"/>
          </a:xfrm>
          <a:prstGeom prst="rect">
            <a:avLst/>
          </a:prstGeom>
        </p:spPr>
      </p:pic>
      <p:pic>
        <p:nvPicPr>
          <p:cNvPr id="12" name="Picture 11"/>
          <p:cNvPicPr>
            <a:picLocks noChangeAspect="1"/>
          </p:cNvPicPr>
          <p:nvPr/>
        </p:nvPicPr>
        <p:blipFill>
          <a:blip r:embed="rId3"/>
          <a:stretch>
            <a:fillRect/>
          </a:stretch>
        </p:blipFill>
        <p:spPr>
          <a:xfrm>
            <a:off x="7369809" y="5261821"/>
            <a:ext cx="1074261" cy="1094530"/>
          </a:xfrm>
          <a:prstGeom prst="rect">
            <a:avLst/>
          </a:prstGeom>
        </p:spPr>
      </p:pic>
      <p:pic>
        <p:nvPicPr>
          <p:cNvPr id="13" name="Picture 12"/>
          <p:cNvPicPr>
            <a:picLocks noChangeAspect="1"/>
          </p:cNvPicPr>
          <p:nvPr/>
        </p:nvPicPr>
        <p:blipFill>
          <a:blip r:embed="rId4"/>
          <a:stretch>
            <a:fillRect/>
          </a:stretch>
        </p:blipFill>
        <p:spPr>
          <a:xfrm>
            <a:off x="1583794" y="5380305"/>
            <a:ext cx="1016258" cy="976046"/>
          </a:xfrm>
          <a:prstGeom prst="rect">
            <a:avLst/>
          </a:prstGeom>
        </p:spPr>
      </p:pic>
      <p:sp>
        <p:nvSpPr>
          <p:cNvPr id="15" name="TextBox 14"/>
          <p:cNvSpPr txBox="1"/>
          <p:nvPr/>
        </p:nvSpPr>
        <p:spPr>
          <a:xfrm>
            <a:off x="115339" y="1174858"/>
            <a:ext cx="5827222" cy="369332"/>
          </a:xfrm>
          <a:prstGeom prst="rect">
            <a:avLst/>
          </a:prstGeom>
          <a:noFill/>
        </p:spPr>
        <p:txBody>
          <a:bodyPr wrap="square" rtlCol="0">
            <a:spAutoFit/>
          </a:bodyPr>
          <a:lstStyle/>
          <a:p>
            <a:r>
              <a:rPr lang="en-US" b="1" i="1" dirty="0"/>
              <a:t>Needless to say … NO ONE involved was happy! </a:t>
            </a:r>
          </a:p>
        </p:txBody>
      </p:sp>
      <p:sp>
        <p:nvSpPr>
          <p:cNvPr id="17" name="TextBox 16"/>
          <p:cNvSpPr txBox="1"/>
          <p:nvPr/>
        </p:nvSpPr>
        <p:spPr>
          <a:xfrm>
            <a:off x="230780" y="1899599"/>
            <a:ext cx="4200082" cy="1477328"/>
          </a:xfrm>
          <a:prstGeom prst="rect">
            <a:avLst/>
          </a:prstGeom>
          <a:noFill/>
        </p:spPr>
        <p:txBody>
          <a:bodyPr wrap="square" rtlCol="0">
            <a:spAutoFit/>
          </a:bodyPr>
          <a:lstStyle/>
          <a:p>
            <a:r>
              <a:rPr lang="en-US" dirty="0"/>
              <a:t>Average “days out” performance was 3 to 6 calendar days out from Date of Service.</a:t>
            </a:r>
          </a:p>
          <a:p>
            <a:endParaRPr lang="en-US" dirty="0"/>
          </a:p>
          <a:p>
            <a:r>
              <a:rPr lang="en-US" dirty="0"/>
              <a:t>Minimum ‘TAT’ required 5 – 10 business days </a:t>
            </a:r>
          </a:p>
        </p:txBody>
      </p:sp>
      <p:sp>
        <p:nvSpPr>
          <p:cNvPr id="14" name="Isosceles Triangle 13"/>
          <p:cNvSpPr/>
          <p:nvPr/>
        </p:nvSpPr>
        <p:spPr>
          <a:xfrm>
            <a:off x="2432075" y="2585741"/>
            <a:ext cx="5074317" cy="3623866"/>
          </a:xfrm>
          <a:prstGeom prst="triangle">
            <a:avLst/>
          </a:prstGeom>
          <a:solidFill>
            <a:schemeClr val="accent6">
              <a:lumMod val="60000"/>
              <a:lumOff val="40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BF9D870-7351-41D3-92A2-75FF6D1FB90B}"/>
              </a:ext>
            </a:extLst>
          </p:cNvPr>
          <p:cNvPicPr>
            <a:picLocks noChangeAspect="1"/>
          </p:cNvPicPr>
          <p:nvPr/>
        </p:nvPicPr>
        <p:blipFill rotWithShape="1">
          <a:blip r:embed="rId5"/>
          <a:srcRect l="119" t="-143" r="42012" b="72580"/>
          <a:stretch/>
        </p:blipFill>
        <p:spPr>
          <a:xfrm>
            <a:off x="2935371" y="3318903"/>
            <a:ext cx="4061780" cy="1604113"/>
          </a:xfrm>
          <a:prstGeom prst="rect">
            <a:avLst/>
          </a:prstGeom>
        </p:spPr>
      </p:pic>
      <p:sp>
        <p:nvSpPr>
          <p:cNvPr id="3" name="TextBox 2">
            <a:extLst>
              <a:ext uri="{FF2B5EF4-FFF2-40B4-BE49-F238E27FC236}">
                <a16:creationId xmlns:a16="http://schemas.microsoft.com/office/drawing/2014/main" id="{B353C00B-B848-4848-AE85-5DE194686AA0}"/>
              </a:ext>
            </a:extLst>
          </p:cNvPr>
          <p:cNvSpPr txBox="1"/>
          <p:nvPr/>
        </p:nvSpPr>
        <p:spPr>
          <a:xfrm>
            <a:off x="6115050" y="1762639"/>
            <a:ext cx="3129871" cy="307777"/>
          </a:xfrm>
          <a:prstGeom prst="rect">
            <a:avLst/>
          </a:prstGeom>
          <a:noFill/>
        </p:spPr>
        <p:txBody>
          <a:bodyPr wrap="square" rtlCol="0">
            <a:spAutoFit/>
          </a:bodyPr>
          <a:lstStyle/>
          <a:p>
            <a:r>
              <a:rPr lang="en-US" sz="1400" dirty="0"/>
              <a:t>Patient delays/cancellations </a:t>
            </a:r>
          </a:p>
        </p:txBody>
      </p:sp>
      <p:cxnSp>
        <p:nvCxnSpPr>
          <p:cNvPr id="8" name="Straight Arrow Connector 7">
            <a:extLst>
              <a:ext uri="{FF2B5EF4-FFF2-40B4-BE49-F238E27FC236}">
                <a16:creationId xmlns:a16="http://schemas.microsoft.com/office/drawing/2014/main" id="{7EBF687F-4F0E-4C00-8460-E1C8B666C24C}"/>
              </a:ext>
            </a:extLst>
          </p:cNvPr>
          <p:cNvCxnSpPr/>
          <p:nvPr/>
        </p:nvCxnSpPr>
        <p:spPr>
          <a:xfrm>
            <a:off x="5561135" y="1932888"/>
            <a:ext cx="479180" cy="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E14E6C-7539-42A1-B657-B9DF5C54C246}"/>
              </a:ext>
            </a:extLst>
          </p:cNvPr>
          <p:cNvSpPr txBox="1"/>
          <p:nvPr/>
        </p:nvSpPr>
        <p:spPr>
          <a:xfrm>
            <a:off x="7056078" y="4157366"/>
            <a:ext cx="1985011" cy="523220"/>
          </a:xfrm>
          <a:prstGeom prst="rect">
            <a:avLst/>
          </a:prstGeom>
          <a:noFill/>
        </p:spPr>
        <p:txBody>
          <a:bodyPr wrap="square" rtlCol="0">
            <a:spAutoFit/>
          </a:bodyPr>
          <a:lstStyle/>
          <a:p>
            <a:pPr algn="ctr"/>
            <a:r>
              <a:rPr lang="en-US" sz="1400" dirty="0"/>
              <a:t>PA department feeling </a:t>
            </a:r>
          </a:p>
          <a:p>
            <a:pPr algn="ctr"/>
            <a:r>
              <a:rPr lang="en-US" sz="1400" dirty="0"/>
              <a:t>beat up</a:t>
            </a:r>
          </a:p>
        </p:txBody>
      </p:sp>
      <p:cxnSp>
        <p:nvCxnSpPr>
          <p:cNvPr id="10" name="Straight Arrow Connector 9">
            <a:extLst>
              <a:ext uri="{FF2B5EF4-FFF2-40B4-BE49-F238E27FC236}">
                <a16:creationId xmlns:a16="http://schemas.microsoft.com/office/drawing/2014/main" id="{A4F28F34-0795-440E-8C43-CB4B4C64E714}"/>
              </a:ext>
            </a:extLst>
          </p:cNvPr>
          <p:cNvCxnSpPr>
            <a:cxnSpLocks/>
          </p:cNvCxnSpPr>
          <p:nvPr/>
        </p:nvCxnSpPr>
        <p:spPr>
          <a:xfrm>
            <a:off x="7906939" y="4777273"/>
            <a:ext cx="0" cy="424916"/>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7285879-A6DF-485D-990C-EC2CFD5AC0D4}"/>
              </a:ext>
            </a:extLst>
          </p:cNvPr>
          <p:cNvSpPr txBox="1"/>
          <p:nvPr/>
        </p:nvSpPr>
        <p:spPr>
          <a:xfrm>
            <a:off x="161925" y="4276516"/>
            <a:ext cx="1620338" cy="738664"/>
          </a:xfrm>
          <a:prstGeom prst="rect">
            <a:avLst/>
          </a:prstGeom>
          <a:noFill/>
        </p:spPr>
        <p:txBody>
          <a:bodyPr wrap="square" rtlCol="0">
            <a:spAutoFit/>
          </a:bodyPr>
          <a:lstStyle/>
          <a:p>
            <a:pPr algn="ctr"/>
            <a:r>
              <a:rPr lang="en-US" sz="1400" dirty="0"/>
              <a:t>Administration exercising extreme patience </a:t>
            </a:r>
          </a:p>
        </p:txBody>
      </p:sp>
      <p:cxnSp>
        <p:nvCxnSpPr>
          <p:cNvPr id="23" name="Straight Arrow Connector 22">
            <a:extLst>
              <a:ext uri="{FF2B5EF4-FFF2-40B4-BE49-F238E27FC236}">
                <a16:creationId xmlns:a16="http://schemas.microsoft.com/office/drawing/2014/main" id="{1FADD3BA-312B-4E95-8E42-E3AFB542578D}"/>
              </a:ext>
            </a:extLst>
          </p:cNvPr>
          <p:cNvCxnSpPr>
            <a:cxnSpLocks/>
          </p:cNvCxnSpPr>
          <p:nvPr/>
        </p:nvCxnSpPr>
        <p:spPr>
          <a:xfrm>
            <a:off x="1092882" y="5015180"/>
            <a:ext cx="401515" cy="552975"/>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2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5440" y="1697528"/>
            <a:ext cx="5899799" cy="3834591"/>
          </a:xfrm>
        </p:spPr>
        <p:txBody>
          <a:bodyPr>
            <a:normAutofit/>
          </a:bodyPr>
          <a:lstStyle/>
          <a:p>
            <a:pPr marL="0" indent="0">
              <a:buNone/>
            </a:pPr>
            <a:endParaRPr lang="en-US" sz="1800" dirty="0"/>
          </a:p>
          <a:p>
            <a:pPr marL="457200" lvl="1" indent="0">
              <a:buNone/>
            </a:pPr>
            <a:endParaRPr lang="en-US" sz="1800" dirty="0"/>
          </a:p>
          <a:p>
            <a:pPr marL="457200" lvl="1" indent="0">
              <a:buNone/>
            </a:pPr>
            <a:endParaRPr lang="en-US" sz="1800" dirty="0"/>
          </a:p>
          <a:p>
            <a:pPr marL="457200" lvl="1" indent="0">
              <a:buNone/>
            </a:pPr>
            <a:r>
              <a:rPr lang="en-US" u="sng" dirty="0"/>
              <a:t>Standardization </a:t>
            </a:r>
          </a:p>
          <a:p>
            <a:pPr marL="457200" lvl="1" indent="0">
              <a:buNone/>
            </a:pPr>
            <a:endParaRPr lang="en-US" sz="800" dirty="0"/>
          </a:p>
          <a:p>
            <a:pPr marL="914400" lvl="2" indent="0">
              <a:buNone/>
            </a:pPr>
            <a:r>
              <a:rPr lang="en-US" sz="2400" dirty="0"/>
              <a:t>Patient Access Training and Policies </a:t>
            </a:r>
          </a:p>
          <a:p>
            <a:pPr marL="914400" lvl="2" indent="0">
              <a:buNone/>
            </a:pPr>
            <a:r>
              <a:rPr lang="en-US" sz="2400" dirty="0"/>
              <a:t>Emergency Department </a:t>
            </a:r>
          </a:p>
          <a:p>
            <a:pPr marL="914400" lvl="2" indent="0">
              <a:buNone/>
            </a:pPr>
            <a:r>
              <a:rPr lang="en-US" sz="2400" dirty="0"/>
              <a:t>Financial Pre-service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77888" y="314245"/>
            <a:ext cx="8966111" cy="939035"/>
          </a:xfrm>
        </p:spPr>
        <p:txBody>
          <a:bodyPr>
            <a:normAutofit/>
          </a:bodyPr>
          <a:lstStyle/>
          <a:p>
            <a:r>
              <a:rPr lang="en-US" sz="2800" dirty="0"/>
              <a:t>Patient Access Tango 				Standardization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88136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D9D0-9085-7A4B-A46C-67945B4FAC90}"/>
              </a:ext>
            </a:extLst>
          </p:cNvPr>
          <p:cNvSpPr>
            <a:spLocks noGrp="1"/>
          </p:cNvSpPr>
          <p:nvPr>
            <p:ph type="title"/>
          </p:nvPr>
        </p:nvSpPr>
        <p:spPr>
          <a:xfrm>
            <a:off x="628650" y="365127"/>
            <a:ext cx="7886700" cy="800734"/>
          </a:xfrm>
        </p:spPr>
        <p:txBody>
          <a:bodyPr>
            <a:normAutofit/>
          </a:bodyPr>
          <a:lstStyle/>
          <a:p>
            <a:r>
              <a:rPr lang="en-US" sz="2800" dirty="0"/>
              <a:t>Patient Access Tango</a:t>
            </a:r>
          </a:p>
        </p:txBody>
      </p:sp>
      <p:sp>
        <p:nvSpPr>
          <p:cNvPr id="3" name="Content Placeholder 2">
            <a:extLst>
              <a:ext uri="{FF2B5EF4-FFF2-40B4-BE49-F238E27FC236}">
                <a16:creationId xmlns:a16="http://schemas.microsoft.com/office/drawing/2014/main" id="{40EF0E58-5785-2A46-9A81-154EF31F39BF}"/>
              </a:ext>
            </a:extLst>
          </p:cNvPr>
          <p:cNvSpPr>
            <a:spLocks noGrp="1"/>
          </p:cNvSpPr>
          <p:nvPr>
            <p:ph idx="1"/>
          </p:nvPr>
        </p:nvSpPr>
        <p:spPr/>
        <p:txBody>
          <a:bodyPr/>
          <a:lstStyle/>
          <a:p>
            <a:pPr marL="0" indent="0">
              <a:buNone/>
            </a:pPr>
            <a:r>
              <a:rPr lang="en-US" sz="2400" u="sng" dirty="0"/>
              <a:t>Presenter</a:t>
            </a:r>
          </a:p>
          <a:p>
            <a:pPr marL="0" indent="0">
              <a:buNone/>
            </a:pPr>
            <a:r>
              <a:rPr lang="en-US" sz="2400" dirty="0"/>
              <a:t>Sarah Lovell is with Colburn Hill and has been a Patient Access consultant with more than 25 years of Revenue Cycle experience. She has an extensive background in patient access operations having served in multiple leadership roles, overseeing a variety of settings ranging from critical access to acute care hospital settings. She currently resides in the Midwest with her two children and four FAT cats.</a:t>
            </a:r>
          </a:p>
          <a:p>
            <a:endParaRPr lang="en-US" dirty="0"/>
          </a:p>
        </p:txBody>
      </p:sp>
      <p:sp>
        <p:nvSpPr>
          <p:cNvPr id="4" name="Footer Placeholder 3">
            <a:extLst>
              <a:ext uri="{FF2B5EF4-FFF2-40B4-BE49-F238E27FC236}">
                <a16:creationId xmlns:a16="http://schemas.microsoft.com/office/drawing/2014/main" id="{77EDAF67-EBEA-C740-8D07-B4B500C1EA8B}"/>
              </a:ext>
            </a:extLst>
          </p:cNvPr>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1557D18E-58C6-4040-8492-2B0C01CE9F23}"/>
              </a:ext>
            </a:extLst>
          </p:cNvPr>
          <p:cNvSpPr>
            <a:spLocks noGrp="1"/>
          </p:cNvSpPr>
          <p:nvPr>
            <p:ph type="sldNum" sz="quarter" idx="12"/>
          </p:nvPr>
        </p:nvSpPr>
        <p:spPr/>
        <p:txBody>
          <a:bodyPr/>
          <a:lstStyle/>
          <a:p>
            <a:fld id="{ABC4D82A-6D00-4DB7-A166-2FE889CD0FF0}"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84371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4E9FF1-1A7A-934D-9BBB-8F850BA8C72D}"/>
              </a:ext>
            </a:extLst>
          </p:cNvPr>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50F81CCC-CC95-EC49-96BF-9D6797E6833E}"/>
              </a:ext>
            </a:extLst>
          </p:cNvPr>
          <p:cNvSpPr>
            <a:spLocks noGrp="1"/>
          </p:cNvSpPr>
          <p:nvPr>
            <p:ph type="sldNum" sz="quarter" idx="12"/>
          </p:nvPr>
        </p:nvSpPr>
        <p:spPr/>
        <p:txBody>
          <a:bodyPr/>
          <a:lstStyle/>
          <a:p>
            <a:fld id="{ABC4D82A-6D00-4DB7-A166-2FE889CD0FF0}" type="slidenum">
              <a:rPr lang="en-US" smtClean="0">
                <a:solidFill>
                  <a:prstClr val="black">
                    <a:tint val="75000"/>
                  </a:prstClr>
                </a:solidFill>
              </a:rPr>
              <a:pPr/>
              <a:t>20</a:t>
            </a:fld>
            <a:endParaRPr lang="en-US">
              <a:solidFill>
                <a:prstClr val="black">
                  <a:tint val="75000"/>
                </a:prstClr>
              </a:solidFill>
            </a:endParaRPr>
          </a:p>
        </p:txBody>
      </p:sp>
      <p:pic>
        <p:nvPicPr>
          <p:cNvPr id="5" name="Picture 4" descr="A person standing in front of a building&#10;&#10;Description automatically generated">
            <a:extLst>
              <a:ext uri="{FF2B5EF4-FFF2-40B4-BE49-F238E27FC236}">
                <a16:creationId xmlns:a16="http://schemas.microsoft.com/office/drawing/2014/main" id="{BEB3E3DE-C313-D243-B774-C1E764E493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286000" y="0"/>
            <a:ext cx="4572000" cy="6858000"/>
          </a:xfrm>
          <a:prstGeom prst="rect">
            <a:avLst/>
          </a:prstGeom>
        </p:spPr>
      </p:pic>
      <p:sp>
        <p:nvSpPr>
          <p:cNvPr id="6" name="TextBox 5">
            <a:extLst>
              <a:ext uri="{FF2B5EF4-FFF2-40B4-BE49-F238E27FC236}">
                <a16:creationId xmlns:a16="http://schemas.microsoft.com/office/drawing/2014/main" id="{6D296CDF-2BEF-7043-A1B3-27A57DF34496}"/>
              </a:ext>
            </a:extLst>
          </p:cNvPr>
          <p:cNvSpPr txBox="1"/>
          <p:nvPr/>
        </p:nvSpPr>
        <p:spPr>
          <a:xfrm>
            <a:off x="2286000" y="6858000"/>
            <a:ext cx="4572000" cy="230832"/>
          </a:xfrm>
          <a:prstGeom prst="rect">
            <a:avLst/>
          </a:prstGeom>
          <a:noFill/>
        </p:spPr>
        <p:txBody>
          <a:bodyPr wrap="square" rtlCol="0">
            <a:spAutoFit/>
          </a:bodyPr>
          <a:lstStyle/>
          <a:p>
            <a:r>
              <a:rPr lang="en-US" sz="900">
                <a:hlinkClick r:id="rId3" tooltip="https://pavelseye.wordpress.com/tag/tango-argentino/"/>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45761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567" y="1410190"/>
            <a:ext cx="5297128" cy="2535384"/>
          </a:xfrm>
        </p:spPr>
        <p:txBody>
          <a:bodyPr>
            <a:normAutofit/>
          </a:bodyPr>
          <a:lstStyle/>
          <a:p>
            <a:pPr marL="0" indent="0">
              <a:buNone/>
            </a:pPr>
            <a:endParaRPr lang="en-US" sz="1800" dirty="0"/>
          </a:p>
          <a:p>
            <a:pPr marL="457200" lvl="1" indent="0">
              <a:buNone/>
            </a:pPr>
            <a:endParaRPr lang="en-US" sz="2200" dirty="0"/>
          </a:p>
          <a:p>
            <a:pPr marL="457200" lvl="1" indent="0">
              <a:buNone/>
            </a:pPr>
            <a:endParaRPr lang="en-US" sz="2200" dirty="0"/>
          </a:p>
          <a:p>
            <a:pPr marL="914400" lvl="2" indent="0">
              <a:buNone/>
            </a:pPr>
            <a:r>
              <a:rPr lang="en-US" sz="2600" b="1" dirty="0"/>
              <a:t>Financial Pre-Service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0389" y="308392"/>
            <a:ext cx="9099115" cy="939035"/>
          </a:xfrm>
        </p:spPr>
        <p:txBody>
          <a:bodyPr>
            <a:normAutofit/>
          </a:bodyPr>
          <a:lstStyle/>
          <a:p>
            <a:r>
              <a:rPr lang="en-US" sz="2800" dirty="0"/>
              <a:t>Assessment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21</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3258848" y="3554240"/>
            <a:ext cx="1928293" cy="1280217"/>
          </a:xfrm>
          <a:prstGeom prst="rect">
            <a:avLst/>
          </a:prstGeom>
        </p:spPr>
      </p:pic>
    </p:spTree>
    <p:extLst>
      <p:ext uri="{BB962C8B-B14F-4D97-AF65-F5344CB8AC3E}">
        <p14:creationId xmlns:p14="http://schemas.microsoft.com/office/powerpoint/2010/main" val="405484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88" y="314245"/>
            <a:ext cx="8966111" cy="939035"/>
          </a:xfrm>
        </p:spPr>
        <p:txBody>
          <a:bodyPr>
            <a:normAutofit/>
          </a:bodyPr>
          <a:lstStyle/>
          <a:p>
            <a:r>
              <a:rPr lang="en-US" sz="2800" dirty="0"/>
              <a:t>Standardization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22</a:t>
            </a:fld>
            <a:endParaRPr lang="en-US" dirty="0">
              <a:solidFill>
                <a:prstClr val="black">
                  <a:tint val="75000"/>
                </a:prstClr>
              </a:solidFill>
            </a:endParaRPr>
          </a:p>
        </p:txBody>
      </p:sp>
      <p:sp>
        <p:nvSpPr>
          <p:cNvPr id="3" name="Rectangle 2"/>
          <p:cNvSpPr/>
          <p:nvPr/>
        </p:nvSpPr>
        <p:spPr>
          <a:xfrm>
            <a:off x="1831458" y="2978327"/>
            <a:ext cx="5135508" cy="492443"/>
          </a:xfrm>
          <a:prstGeom prst="rect">
            <a:avLst/>
          </a:prstGeom>
        </p:spPr>
        <p:txBody>
          <a:bodyPr wrap="none">
            <a:spAutoFit/>
          </a:bodyPr>
          <a:lstStyle/>
          <a:p>
            <a:r>
              <a:rPr lang="en-US" sz="2600" b="1" dirty="0"/>
              <a:t>Patient Access Training and Policies </a:t>
            </a:r>
          </a:p>
        </p:txBody>
      </p:sp>
      <p:pic>
        <p:nvPicPr>
          <p:cNvPr id="6" name="Picture 5"/>
          <p:cNvPicPr>
            <a:picLocks noChangeAspect="1"/>
          </p:cNvPicPr>
          <p:nvPr/>
        </p:nvPicPr>
        <p:blipFill>
          <a:blip r:embed="rId2"/>
          <a:stretch>
            <a:fillRect/>
          </a:stretch>
        </p:blipFill>
        <p:spPr>
          <a:xfrm>
            <a:off x="3176198" y="3529648"/>
            <a:ext cx="2121592" cy="1383912"/>
          </a:xfrm>
          <a:prstGeom prst="rect">
            <a:avLst/>
          </a:prstGeom>
        </p:spPr>
      </p:pic>
    </p:spTree>
    <p:extLst>
      <p:ext uri="{BB962C8B-B14F-4D97-AF65-F5344CB8AC3E}">
        <p14:creationId xmlns:p14="http://schemas.microsoft.com/office/powerpoint/2010/main" val="1534142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88" y="314245"/>
            <a:ext cx="8966111" cy="939035"/>
          </a:xfrm>
        </p:spPr>
        <p:txBody>
          <a:bodyPr>
            <a:normAutofit/>
          </a:bodyPr>
          <a:lstStyle/>
          <a:p>
            <a:r>
              <a:rPr lang="en-US" sz="2800" dirty="0"/>
              <a:t>Standardization		Patient Access Training and Policies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23</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5726" y="3196615"/>
            <a:ext cx="4369174" cy="2598707"/>
          </a:xfrm>
          <a:prstGeom prst="rect">
            <a:avLst/>
          </a:prstGeom>
          <a:ln>
            <a:solidFill>
              <a:schemeClr val="accent6">
                <a:lumMod val="75000"/>
              </a:schemeClr>
            </a:solidFill>
          </a:ln>
        </p:spPr>
      </p:pic>
      <p:pic>
        <p:nvPicPr>
          <p:cNvPr id="6" name="Picture 5"/>
          <p:cNvPicPr>
            <a:picLocks noChangeAspect="1"/>
          </p:cNvPicPr>
          <p:nvPr/>
        </p:nvPicPr>
        <p:blipFill>
          <a:blip r:embed="rId3"/>
          <a:stretch>
            <a:fillRect/>
          </a:stretch>
        </p:blipFill>
        <p:spPr>
          <a:xfrm>
            <a:off x="4549526" y="3196615"/>
            <a:ext cx="4278557" cy="2598708"/>
          </a:xfrm>
          <a:prstGeom prst="rect">
            <a:avLst/>
          </a:prstGeom>
          <a:ln>
            <a:solidFill>
              <a:schemeClr val="accent6">
                <a:lumMod val="75000"/>
              </a:schemeClr>
            </a:solidFill>
          </a:ln>
        </p:spPr>
      </p:pic>
      <p:sp>
        <p:nvSpPr>
          <p:cNvPr id="7" name="TextBox 6"/>
          <p:cNvSpPr txBox="1"/>
          <p:nvPr/>
        </p:nvSpPr>
        <p:spPr>
          <a:xfrm>
            <a:off x="336766" y="1234713"/>
            <a:ext cx="7883583" cy="1877437"/>
          </a:xfrm>
          <a:prstGeom prst="rect">
            <a:avLst/>
          </a:prstGeom>
          <a:noFill/>
        </p:spPr>
        <p:txBody>
          <a:bodyPr wrap="square" rtlCol="0">
            <a:spAutoFit/>
          </a:bodyPr>
          <a:lstStyle/>
          <a:p>
            <a:r>
              <a:rPr lang="en-US" dirty="0"/>
              <a:t>Materials were developed and customized to the needs of the Organization:</a:t>
            </a:r>
          </a:p>
          <a:p>
            <a:endParaRPr lang="en-US" sz="800" dirty="0"/>
          </a:p>
          <a:p>
            <a:pPr marL="742950" lvl="1" indent="-285750">
              <a:buFont typeface="Arial" panose="020B0604020202020204" pitchFamily="34" charset="0"/>
              <a:buChar char="•"/>
            </a:pPr>
            <a:r>
              <a:rPr lang="en-US" dirty="0"/>
              <a:t>Live classroom instruction was offered “pre-pandemic” </a:t>
            </a:r>
          </a:p>
          <a:p>
            <a:pPr marL="742950" lvl="1" indent="-285750">
              <a:buFont typeface="Arial" panose="020B0604020202020204" pitchFamily="34" charset="0"/>
              <a:buChar char="•"/>
            </a:pPr>
            <a:r>
              <a:rPr lang="en-US" dirty="0"/>
              <a:t>The courses were recorded and delivered remotely “post-pandemic”</a:t>
            </a:r>
          </a:p>
          <a:p>
            <a:pPr marL="742950" lvl="1" indent="-285750">
              <a:buFont typeface="Arial" panose="020B0604020202020204" pitchFamily="34" charset="0"/>
              <a:buChar char="•"/>
            </a:pPr>
            <a:r>
              <a:rPr lang="en-US" dirty="0"/>
              <a:t>The training was </a:t>
            </a:r>
            <a:r>
              <a:rPr lang="en-US" i="1" u="sng" dirty="0"/>
              <a:t>mandatory</a:t>
            </a:r>
            <a:r>
              <a:rPr lang="en-US" dirty="0"/>
              <a:t> for all Patient Access staff </a:t>
            </a:r>
          </a:p>
          <a:p>
            <a:pPr marL="742950" lvl="1" indent="-285750">
              <a:buFont typeface="Arial" panose="020B0604020202020204" pitchFamily="34" charset="0"/>
              <a:buChar char="•"/>
            </a:pPr>
            <a:r>
              <a:rPr lang="en-US" dirty="0"/>
              <a:t>Written tests &amp; passing requirements were enforced </a:t>
            </a:r>
          </a:p>
          <a:p>
            <a:r>
              <a:rPr lang="en-US" dirty="0"/>
              <a:t> </a:t>
            </a:r>
          </a:p>
        </p:txBody>
      </p:sp>
    </p:spTree>
    <p:extLst>
      <p:ext uri="{BB962C8B-B14F-4D97-AF65-F5344CB8AC3E}">
        <p14:creationId xmlns:p14="http://schemas.microsoft.com/office/powerpoint/2010/main" val="272553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88" y="314245"/>
            <a:ext cx="8966111" cy="939035"/>
          </a:xfrm>
        </p:spPr>
        <p:txBody>
          <a:bodyPr>
            <a:normAutofit/>
          </a:bodyPr>
          <a:lstStyle/>
          <a:p>
            <a:r>
              <a:rPr lang="en-US" sz="2800" dirty="0"/>
              <a:t>Standardization		Patient Access Training and Policies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24</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239182" y="1279280"/>
            <a:ext cx="4174875" cy="2850545"/>
          </a:xfrm>
          <a:prstGeom prst="rect">
            <a:avLst/>
          </a:prstGeom>
          <a:noFill/>
          <a:ln>
            <a:solidFill>
              <a:schemeClr val="accent6">
                <a:lumMod val="75000"/>
              </a:schemeClr>
            </a:solidFill>
          </a:ln>
        </p:spPr>
      </p:pic>
      <p:pic>
        <p:nvPicPr>
          <p:cNvPr id="6" name="Picture 5"/>
          <p:cNvPicPr>
            <a:picLocks noChangeAspect="1"/>
          </p:cNvPicPr>
          <p:nvPr/>
        </p:nvPicPr>
        <p:blipFill>
          <a:blip r:embed="rId3"/>
          <a:stretch>
            <a:fillRect/>
          </a:stretch>
        </p:blipFill>
        <p:spPr>
          <a:xfrm>
            <a:off x="4572000" y="3505806"/>
            <a:ext cx="4139737" cy="2850545"/>
          </a:xfrm>
          <a:prstGeom prst="rect">
            <a:avLst/>
          </a:prstGeom>
          <a:noFill/>
          <a:ln>
            <a:solidFill>
              <a:schemeClr val="accent6">
                <a:lumMod val="75000"/>
              </a:schemeClr>
            </a:solidFill>
          </a:ln>
        </p:spPr>
      </p:pic>
      <p:sp>
        <p:nvSpPr>
          <p:cNvPr id="8" name="TextBox 7"/>
          <p:cNvSpPr txBox="1"/>
          <p:nvPr/>
        </p:nvSpPr>
        <p:spPr>
          <a:xfrm>
            <a:off x="4526279" y="1468700"/>
            <a:ext cx="4314305" cy="1015663"/>
          </a:xfrm>
          <a:prstGeom prst="rect">
            <a:avLst/>
          </a:prstGeom>
          <a:noFill/>
        </p:spPr>
        <p:txBody>
          <a:bodyPr wrap="square" rtlCol="0">
            <a:spAutoFit/>
          </a:bodyPr>
          <a:lstStyle/>
          <a:p>
            <a:r>
              <a:rPr lang="en-US" sz="2000" dirty="0"/>
              <a:t>Training included the “basic” terminology that staff would hear when they arrived at IT Registration training.</a:t>
            </a:r>
          </a:p>
        </p:txBody>
      </p:sp>
      <p:sp>
        <p:nvSpPr>
          <p:cNvPr id="10" name="TextBox 9"/>
          <p:cNvSpPr txBox="1"/>
          <p:nvPr/>
        </p:nvSpPr>
        <p:spPr>
          <a:xfrm>
            <a:off x="2177935" y="3757353"/>
            <a:ext cx="365761" cy="246221"/>
          </a:xfrm>
          <a:prstGeom prst="rect">
            <a:avLst/>
          </a:prstGeom>
          <a:solidFill>
            <a:schemeClr val="bg1"/>
          </a:solidFill>
        </p:spPr>
        <p:txBody>
          <a:bodyPr wrap="square" rtlCol="0">
            <a:spAutoFit/>
          </a:bodyPr>
          <a:lstStyle/>
          <a:p>
            <a:r>
              <a:rPr lang="en-US" sz="1000" dirty="0"/>
              <a:t>us</a:t>
            </a:r>
          </a:p>
        </p:txBody>
      </p:sp>
      <p:cxnSp>
        <p:nvCxnSpPr>
          <p:cNvPr id="12" name="Straight Arrow Connector 11"/>
          <p:cNvCxnSpPr/>
          <p:nvPr/>
        </p:nvCxnSpPr>
        <p:spPr>
          <a:xfrm flipH="1">
            <a:off x="4572000" y="2917767"/>
            <a:ext cx="4222865" cy="16626"/>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0036" y="4378386"/>
            <a:ext cx="4571999" cy="1323439"/>
          </a:xfrm>
          <a:prstGeom prst="rect">
            <a:avLst/>
          </a:prstGeom>
          <a:noFill/>
        </p:spPr>
        <p:txBody>
          <a:bodyPr wrap="square" rtlCol="0">
            <a:spAutoFit/>
          </a:bodyPr>
          <a:lstStyle/>
          <a:p>
            <a:r>
              <a:rPr lang="en-US" sz="2000" dirty="0"/>
              <a:t>Instruction spent time laying out the general structure of health insurance payers - such as the characteristics of commercial and governmental products.</a:t>
            </a:r>
          </a:p>
        </p:txBody>
      </p:sp>
      <p:cxnSp>
        <p:nvCxnSpPr>
          <p:cNvPr id="14" name="Straight Arrow Connector 13"/>
          <p:cNvCxnSpPr/>
          <p:nvPr/>
        </p:nvCxnSpPr>
        <p:spPr>
          <a:xfrm>
            <a:off x="177888" y="5761645"/>
            <a:ext cx="4128105"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180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88" y="314245"/>
            <a:ext cx="8966111" cy="939035"/>
          </a:xfrm>
        </p:spPr>
        <p:txBody>
          <a:bodyPr>
            <a:normAutofit/>
          </a:bodyPr>
          <a:lstStyle/>
          <a:p>
            <a:r>
              <a:rPr lang="en-US" sz="2800" dirty="0"/>
              <a:t>Standardization		Patient Access Training and Policies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25</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1304962" y="1612534"/>
            <a:ext cx="6534073" cy="3677017"/>
          </a:xfrm>
          <a:prstGeom prst="rect">
            <a:avLst/>
          </a:prstGeom>
          <a:ln>
            <a:solidFill>
              <a:schemeClr val="accent6">
                <a:lumMod val="75000"/>
              </a:schemeClr>
            </a:solidFill>
          </a:ln>
        </p:spPr>
      </p:pic>
      <p:pic>
        <p:nvPicPr>
          <p:cNvPr id="8" name="Picture 7"/>
          <p:cNvPicPr>
            <a:picLocks noChangeAspect="1"/>
          </p:cNvPicPr>
          <p:nvPr/>
        </p:nvPicPr>
        <p:blipFill>
          <a:blip r:embed="rId3"/>
          <a:stretch>
            <a:fillRect/>
          </a:stretch>
        </p:blipFill>
        <p:spPr>
          <a:xfrm>
            <a:off x="4571999" y="5303579"/>
            <a:ext cx="1704975" cy="1152525"/>
          </a:xfrm>
          <a:prstGeom prst="rect">
            <a:avLst/>
          </a:prstGeom>
        </p:spPr>
      </p:pic>
      <p:pic>
        <p:nvPicPr>
          <p:cNvPr id="9" name="Picture 8"/>
          <p:cNvPicPr>
            <a:picLocks noChangeAspect="1"/>
          </p:cNvPicPr>
          <p:nvPr/>
        </p:nvPicPr>
        <p:blipFill>
          <a:blip r:embed="rId4"/>
          <a:stretch>
            <a:fillRect/>
          </a:stretch>
        </p:blipFill>
        <p:spPr>
          <a:xfrm>
            <a:off x="2237163" y="5375276"/>
            <a:ext cx="1876425" cy="809625"/>
          </a:xfrm>
          <a:prstGeom prst="rect">
            <a:avLst/>
          </a:prstGeom>
        </p:spPr>
      </p:pic>
      <p:sp>
        <p:nvSpPr>
          <p:cNvPr id="10" name="TextBox 9"/>
          <p:cNvSpPr txBox="1"/>
          <p:nvPr/>
        </p:nvSpPr>
        <p:spPr>
          <a:xfrm>
            <a:off x="147754" y="1082642"/>
            <a:ext cx="8819804" cy="369332"/>
          </a:xfrm>
          <a:prstGeom prst="rect">
            <a:avLst/>
          </a:prstGeom>
          <a:noFill/>
        </p:spPr>
        <p:txBody>
          <a:bodyPr wrap="square" rtlCol="0">
            <a:spAutoFit/>
          </a:bodyPr>
          <a:lstStyle/>
          <a:p>
            <a:r>
              <a:rPr lang="en-US" b="1" i="1" dirty="0"/>
              <a:t>Instruction was also given on how to avoid denials currently trending in the billing office .. </a:t>
            </a:r>
          </a:p>
        </p:txBody>
      </p:sp>
    </p:spTree>
    <p:extLst>
      <p:ext uri="{BB962C8B-B14F-4D97-AF65-F5344CB8AC3E}">
        <p14:creationId xmlns:p14="http://schemas.microsoft.com/office/powerpoint/2010/main" val="312301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00" y="301057"/>
            <a:ext cx="8966111" cy="939035"/>
          </a:xfrm>
        </p:spPr>
        <p:txBody>
          <a:bodyPr>
            <a:normAutofit/>
          </a:bodyPr>
          <a:lstStyle/>
          <a:p>
            <a:r>
              <a:rPr lang="en-US" sz="2800" dirty="0"/>
              <a:t>Standardization		Patient Access Training and Policies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26</a:t>
            </a:fld>
            <a:endParaRPr lang="en-US" dirty="0">
              <a:solidFill>
                <a:prstClr val="black">
                  <a:tint val="75000"/>
                </a:prstClr>
              </a:solidFill>
            </a:endParaRPr>
          </a:p>
        </p:txBody>
      </p:sp>
      <p:sp>
        <p:nvSpPr>
          <p:cNvPr id="14" name="TextBox 13"/>
          <p:cNvSpPr txBox="1"/>
          <p:nvPr/>
        </p:nvSpPr>
        <p:spPr>
          <a:xfrm>
            <a:off x="3374967" y="3659377"/>
            <a:ext cx="2111433" cy="174412"/>
          </a:xfrm>
          <a:prstGeom prst="rect">
            <a:avLst/>
          </a:prstGeom>
          <a:solidFill>
            <a:schemeClr val="bg1"/>
          </a:solidFill>
        </p:spPr>
        <p:txBody>
          <a:bodyPr wrap="square" rtlCol="0">
            <a:spAutoFit/>
          </a:bodyPr>
          <a:lstStyle/>
          <a:p>
            <a:pPr algn="ctr"/>
            <a:endParaRPr lang="en-US" sz="1600" dirty="0"/>
          </a:p>
        </p:txBody>
      </p:sp>
      <p:sp>
        <p:nvSpPr>
          <p:cNvPr id="15" name="TextBox 14"/>
          <p:cNvSpPr txBox="1"/>
          <p:nvPr/>
        </p:nvSpPr>
        <p:spPr>
          <a:xfrm>
            <a:off x="2148844" y="4853043"/>
            <a:ext cx="2140524" cy="185303"/>
          </a:xfrm>
          <a:prstGeom prst="rect">
            <a:avLst/>
          </a:prstGeom>
          <a:solidFill>
            <a:schemeClr val="bg1"/>
          </a:solidFill>
        </p:spPr>
        <p:txBody>
          <a:bodyPr wrap="square" rtlCol="0">
            <a:spAutoFit/>
          </a:bodyPr>
          <a:lstStyle/>
          <a:p>
            <a:pPr algn="ctr"/>
            <a:endParaRPr lang="en-US" sz="1600" dirty="0"/>
          </a:p>
        </p:txBody>
      </p:sp>
      <p:sp>
        <p:nvSpPr>
          <p:cNvPr id="16" name="TextBox 15"/>
          <p:cNvSpPr txBox="1"/>
          <p:nvPr/>
        </p:nvSpPr>
        <p:spPr>
          <a:xfrm>
            <a:off x="6033952" y="3275453"/>
            <a:ext cx="282633" cy="153547"/>
          </a:xfrm>
          <a:prstGeom prst="rect">
            <a:avLst/>
          </a:prstGeom>
          <a:solidFill>
            <a:schemeClr val="bg1"/>
          </a:solidFill>
        </p:spPr>
        <p:txBody>
          <a:bodyPr wrap="square" rtlCol="0">
            <a:spAutoFit/>
          </a:bodyPr>
          <a:lstStyle/>
          <a:p>
            <a:pPr algn="ctr"/>
            <a:endParaRPr lang="en-US" sz="1600" dirty="0"/>
          </a:p>
        </p:txBody>
      </p:sp>
      <p:sp>
        <p:nvSpPr>
          <p:cNvPr id="17" name="TextBox 16"/>
          <p:cNvSpPr txBox="1"/>
          <p:nvPr/>
        </p:nvSpPr>
        <p:spPr>
          <a:xfrm>
            <a:off x="105568" y="1086439"/>
            <a:ext cx="9110749" cy="353943"/>
          </a:xfrm>
          <a:prstGeom prst="rect">
            <a:avLst/>
          </a:prstGeom>
          <a:noFill/>
        </p:spPr>
        <p:txBody>
          <a:bodyPr wrap="square" rtlCol="0">
            <a:spAutoFit/>
          </a:bodyPr>
          <a:lstStyle/>
          <a:p>
            <a:r>
              <a:rPr lang="en-US" sz="1700" b="1" i="1" dirty="0"/>
              <a:t>Policies and procedures were created and/or updated at this same time…</a:t>
            </a:r>
            <a:endParaRPr lang="en-US" sz="1700" dirty="0"/>
          </a:p>
        </p:txBody>
      </p:sp>
      <p:graphicFrame>
        <p:nvGraphicFramePr>
          <p:cNvPr id="6" name="Table 5">
            <a:extLst>
              <a:ext uri="{FF2B5EF4-FFF2-40B4-BE49-F238E27FC236}">
                <a16:creationId xmlns:a16="http://schemas.microsoft.com/office/drawing/2014/main" id="{562195BA-B5C6-427F-BFE9-CB15D0AE2A9C}"/>
              </a:ext>
            </a:extLst>
          </p:cNvPr>
          <p:cNvGraphicFramePr/>
          <p:nvPr>
            <p:extLst>
              <p:ext uri="{D42A27DB-BD31-4B8C-83A1-F6EECF244321}">
                <p14:modId xmlns:p14="http://schemas.microsoft.com/office/powerpoint/2010/main" val="2076988799"/>
              </p:ext>
            </p:extLst>
          </p:nvPr>
        </p:nvGraphicFramePr>
        <p:xfrm>
          <a:off x="369278" y="1502118"/>
          <a:ext cx="8273560" cy="5214661"/>
        </p:xfrm>
        <a:graphic>
          <a:graphicData uri="http://schemas.openxmlformats.org/drawingml/2006/table">
            <a:tbl>
              <a:tblPr firstRow="1" firstCol="1" bandRow="1"/>
              <a:tblGrid>
                <a:gridCol w="2013412">
                  <a:extLst>
                    <a:ext uri="{9D8B030D-6E8A-4147-A177-3AD203B41FA5}">
                      <a16:colId xmlns:a16="http://schemas.microsoft.com/office/drawing/2014/main" val="2405846294"/>
                    </a:ext>
                  </a:extLst>
                </a:gridCol>
                <a:gridCol w="6260148">
                  <a:extLst>
                    <a:ext uri="{9D8B030D-6E8A-4147-A177-3AD203B41FA5}">
                      <a16:colId xmlns:a16="http://schemas.microsoft.com/office/drawing/2014/main" val="3559041489"/>
                    </a:ext>
                  </a:extLst>
                </a:gridCol>
              </a:tblGrid>
              <a:tr h="327699">
                <a:tc>
                  <a:txBody>
                    <a:bodyPr/>
                    <a:lstStyle/>
                    <a:p>
                      <a:pPr marL="0" marR="0" algn="l" fontAlgn="t">
                        <a:lnSpc>
                          <a:spcPct val="107000"/>
                        </a:lnSpc>
                        <a:spcBef>
                          <a:spcPts val="0"/>
                        </a:spcBef>
                        <a:spcAft>
                          <a:spcPts val="0"/>
                        </a:spcAft>
                      </a:pPr>
                      <a:r>
                        <a:rPr lang="en-US" sz="900" b="1" i="0" u="none" strike="noStrike">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Departmental Policy Title</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135"/>
                    </a:solidFill>
                  </a:tcPr>
                </a:tc>
                <a:tc>
                  <a:txBody>
                    <a:bodyPr/>
                    <a:lstStyle/>
                    <a:p>
                      <a:pPr marL="0" marR="0" algn="l" fontAlgn="t">
                        <a:lnSpc>
                          <a:spcPct val="107000"/>
                        </a:lnSpc>
                        <a:spcBef>
                          <a:spcPts val="0"/>
                        </a:spcBef>
                        <a:spcAft>
                          <a:spcPts val="0"/>
                        </a:spcAft>
                      </a:pPr>
                      <a:r>
                        <a:rPr lang="en-US" sz="900" b="1" i="0" u="none" strike="noStrike"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Purpose </a:t>
                      </a:r>
                      <a:endParaRPr lang="en-US" sz="11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900" b="1" i="0" u="none" strike="noStrike"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b="0" i="0" u="none" strike="noStrike" dirty="0">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2883092031"/>
                  </a:ext>
                </a:extLst>
              </a:tr>
              <a:tr h="435607">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Times New Roman" panose="02020603050405020304" pitchFamily="18" charset="0"/>
                          <a:cs typeface="Calibri" panose="020F0502020204030204" pitchFamily="34" charset="0"/>
                        </a:rPr>
                        <a:t>Emergency Preparedness Policy </a:t>
                      </a:r>
                      <a:endParaRPr lang="en-US" sz="1100" b="0" i="0" u="none" strike="noStrike">
                        <a:effectLst/>
                        <a:latin typeface="Arial" panose="020B0604020202020204" pitchFamily="34" charset="0"/>
                      </a:endParaRPr>
                    </a:p>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800" b="0" i="0" u="none" strike="noStrike">
                          <a:effectLst/>
                          <a:latin typeface="Calibri" panose="020F0502020204030204" pitchFamily="34" charset="0"/>
                          <a:ea typeface="Times New Roman" panose="02020603050405020304" pitchFamily="18" charset="0"/>
                          <a:cs typeface="Calibri" panose="020F0502020204030204" pitchFamily="34" charset="0"/>
                        </a:rPr>
                        <a:t>To provide guidance for the continuation of essential functions and services to support patient care during periods of office closings related to inclement weather, utility outages, or other unforeseen circumstances. </a:t>
                      </a:r>
                      <a:endParaRPr lang="en-US" sz="1100" b="0" i="0" u="none" strike="noStrike">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5728"/>
                  </a:ext>
                </a:extLst>
              </a:tr>
              <a:tr h="435607">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Cash Handling Policy</a:t>
                      </a:r>
                      <a:endParaRPr lang="en-US" sz="1100" b="0" i="0" u="none" strike="noStrike">
                        <a:effectLst/>
                        <a:latin typeface="Arial" panose="020B0604020202020204" pitchFamily="34" charset="0"/>
                      </a:endParaRPr>
                    </a:p>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Calibri" panose="020F0502020204030204" pitchFamily="34" charset="0"/>
                        </a:rPr>
                        <a:t>To establish cash handling procedures for all hospital service areas. This policy will address the</a:t>
                      </a:r>
                      <a:r>
                        <a:rPr lang="en-US" sz="800" b="0" i="0" u="none" strike="noStrike">
                          <a:effectLst/>
                          <a:latin typeface="Calibri" panose="020F0502020204030204" pitchFamily="34" charset="0"/>
                          <a:ea typeface="Arial" panose="020B0604020202020204" pitchFamily="34" charset="0"/>
                          <a:cs typeface="Calibri" panose="020F0502020204030204" pitchFamily="34" charset="0"/>
                        </a:rPr>
                        <a:t> technology used, which will help the Health System address the growing patient out-of-pocket challenges through the patient payment experience and provide meaningful financial results for the organization.</a:t>
                      </a:r>
                      <a:endParaRPr lang="en-US" sz="1100" b="0" i="0" u="none" strike="noStrike">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027562"/>
                  </a:ext>
                </a:extLst>
              </a:tr>
              <a:tr h="291683">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Important Message from Medicare (IMM)</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Calibri" panose="020F0502020204030204" pitchFamily="34" charset="0"/>
                        </a:rPr>
                        <a:t>To comply with the Centers for Medicare and Medicaid Services (CMS) regulatory requirement that hospitals notify Medicare beneficiaries who are hospital inpatients about their discharge rights.</a:t>
                      </a:r>
                      <a:endParaRPr lang="en-US" sz="1100" b="0" i="0" u="none" strike="noStrike">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591045"/>
                  </a:ext>
                </a:extLst>
              </a:tr>
              <a:tr h="449477">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Times New Roman" panose="02020603050405020304" pitchFamily="18" charset="0"/>
                          <a:cs typeface="Calibri" panose="020F0502020204030204" pitchFamily="34" charset="0"/>
                        </a:rPr>
                        <a:t>Medicare Secondary Payer Questionnaire (MSPQ)</a:t>
                      </a:r>
                      <a:endParaRPr lang="en-US" sz="1100" b="0" i="0" u="none" strike="noStrike">
                        <a:effectLst/>
                        <a:latin typeface="Arial" panose="020B0604020202020204" pitchFamily="34" charset="0"/>
                      </a:endParaRPr>
                    </a:p>
                    <a:p>
                      <a:pPr marL="0" marR="0" algn="l" fontAlgn="t">
                        <a:lnSpc>
                          <a:spcPct val="107000"/>
                        </a:lnSpc>
                        <a:spcBef>
                          <a:spcPts val="0"/>
                        </a:spcBef>
                        <a:spcAft>
                          <a:spcPts val="0"/>
                        </a:spcAft>
                      </a:pPr>
                      <a:r>
                        <a:rPr lang="en-US" sz="800" b="1"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en-US" sz="1100" b="0" i="0" u="none" strike="noStrike">
                        <a:effectLst/>
                        <a:latin typeface="Arial" panose="020B0604020202020204" pitchFamily="34" charset="0"/>
                      </a:endParaRPr>
                    </a:p>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800" b="0" i="0" u="none" strike="noStrike" dirty="0">
                          <a:effectLst/>
                          <a:latin typeface="Calibri" panose="020F0502020204030204" pitchFamily="34" charset="0"/>
                          <a:ea typeface="Times New Roman" panose="02020603050405020304" pitchFamily="18" charset="0"/>
                          <a:cs typeface="Calibri" panose="020F0502020204030204" pitchFamily="34" charset="0"/>
                        </a:rPr>
                        <a:t>The Medicare Secondary Payer Questionnaire Policy defines the goals and procedures for ensuring compliance with regulatory requirements and to provide consistent direction for Patient Access and other staff responsible for registration, with respect to the completion of the Medicare Secondary Payer Questionnaire (MSPQ) and the Medicare insurance prioritization.</a:t>
                      </a:r>
                      <a:endParaRPr lang="en-US" sz="1100" b="0" i="0" u="none" strike="noStrike" dirty="0">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497917"/>
                  </a:ext>
                </a:extLst>
              </a:tr>
              <a:tr h="579531">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Scheduling Policy</a:t>
                      </a:r>
                      <a:endParaRPr lang="en-US" sz="1100" b="0" i="0" u="none" strike="noStrike">
                        <a:effectLst/>
                        <a:latin typeface="Arial" panose="020B0604020202020204" pitchFamily="34" charset="0"/>
                      </a:endParaRPr>
                    </a:p>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800" b="0" i="0" u="none" strike="noStrike" dirty="0">
                          <a:effectLst/>
                          <a:latin typeface="Calibri" panose="020F0502020204030204" pitchFamily="34" charset="0"/>
                          <a:ea typeface="Calibri" panose="020F0502020204030204" pitchFamily="34" charset="0"/>
                          <a:cs typeface="Calibri" panose="020F0502020204030204" pitchFamily="34" charset="0"/>
                        </a:rPr>
                        <a:t>To ensure efficient access to care in a timely and non-discriminatory manner by maximizing utilization of available resources. It is also the goal of this policy to minimize the Health System’s exposure to financial loss from insurance payers, other third parties, and patients as well as to minimize the patient’s liability and exposure to financial loss from the insurance payers. </a:t>
                      </a:r>
                      <a:endParaRPr lang="en-US" sz="1100" b="0" i="0" u="none" strike="noStrike" dirty="0">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455922"/>
                  </a:ext>
                </a:extLst>
              </a:tr>
              <a:tr h="579531">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Financial Clearance Policy</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Calibri" panose="020F0502020204030204" pitchFamily="34" charset="0"/>
                        </a:rPr>
                        <a:t>The Financial Clearance Policy defines the goals and procedures, to ensure all appropriate steps are taken prior to service, for minimizing the Health System’s (VCUHS) exposure to financial loss from insurance payers, other third parties, and patients. It is also the goal of this policy to minimize the patient’s liability and exposure to financial loss from the insurance payers. </a:t>
                      </a:r>
                      <a:endParaRPr lang="en-US" sz="1100" b="0" i="0" u="none" strike="noStrike">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316638"/>
                  </a:ext>
                </a:extLst>
              </a:tr>
              <a:tr h="585231">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Patient Registration Policy</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ts val="1200"/>
                        </a:lnSpc>
                        <a:spcBef>
                          <a:spcPts val="0"/>
                        </a:spcBef>
                        <a:spcAft>
                          <a:spcPts val="0"/>
                        </a:spcAft>
                      </a:pPr>
                      <a:r>
                        <a:rPr lang="en-US" sz="800" b="0" i="0" u="none" strike="noStrike" dirty="0">
                          <a:effectLst/>
                          <a:latin typeface="Calibri" panose="020F0502020204030204" pitchFamily="34" charset="0"/>
                          <a:ea typeface="Calibri" panose="020F0502020204030204" pitchFamily="34" charset="0"/>
                          <a:cs typeface="Calibri" panose="020F0502020204030204" pitchFamily="34" charset="0"/>
                        </a:rPr>
                        <a:t>The Patient Registration Policy defines the goals and procedures for ensuring the collection of complete patient demographic and insurance data while</a:t>
                      </a:r>
                      <a:r>
                        <a:rPr lang="en-US" sz="800" b="0" i="0" u="none" strike="noStrike"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minimizing the Health System’s exposure to financial loss from insurance payers, other third parties, and patients. It is also the goal of this policy to minimize the patient’s liability and exposure to financial loss from the insurance payers.</a:t>
                      </a:r>
                      <a:endParaRPr lang="en-US" sz="1100" b="0" i="0" u="none" strike="noStrike" dirty="0">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219072"/>
                  </a:ext>
                </a:extLst>
              </a:tr>
              <a:tr h="435607">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Emergency Room Registration</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800" b="0" i="0" u="none" strike="noStrike" dirty="0">
                          <a:effectLst/>
                          <a:latin typeface="Calibri" panose="020F0502020204030204" pitchFamily="34" charset="0"/>
                          <a:ea typeface="Calibri" panose="020F0502020204030204" pitchFamily="34" charset="0"/>
                          <a:cs typeface="Calibri" panose="020F0502020204030204" pitchFamily="34" charset="0"/>
                        </a:rPr>
                        <a:t>The Emergency Registration Policy defines the goals and procedures for ensuring the collection of complete patient demographic and insurance data while minimizing exposure to financial loss from insurance payers, other third parties, and patients to all entities.</a:t>
                      </a:r>
                      <a:endParaRPr lang="en-US" sz="1100" b="0" i="0" u="none" strike="noStrike" dirty="0">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625314"/>
                  </a:ext>
                </a:extLst>
              </a:tr>
              <a:tr h="435607">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Identity Theft</a:t>
                      </a:r>
                      <a:endParaRPr lang="en-US" sz="1100" b="0" i="0" u="none" strike="noStrike">
                        <a:effectLst/>
                        <a:latin typeface="Arial" panose="020B0604020202020204" pitchFamily="34" charset="0"/>
                      </a:endParaRPr>
                    </a:p>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 </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Calibri" panose="020F0502020204030204" pitchFamily="34" charset="0"/>
                        </a:rPr>
                        <a:t>The Identity Theft Policy defines the goals and procedures surrounding any form of identity theft at VCU Health. This policy will outline ways for PARs and other registration staff to detect, prevent and mitigate identity theft. </a:t>
                      </a:r>
                      <a:endParaRPr lang="en-US" sz="1100" b="0" i="0" u="none" strike="noStrike">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7407258"/>
                  </a:ext>
                </a:extLst>
              </a:tr>
              <a:tr h="291683">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Freedom Impaired (Prisoner) Policy</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30"/>
                        </a:spcBef>
                        <a:spcAft>
                          <a:spcPts val="0"/>
                        </a:spcAft>
                      </a:pPr>
                      <a:r>
                        <a:rPr lang="en-US" sz="800" b="0" i="0" u="none" strike="noStrike">
                          <a:effectLst/>
                          <a:latin typeface="Calibri" panose="020F0502020204030204" pitchFamily="34" charset="0"/>
                          <a:ea typeface="Calibri" panose="020F0502020204030204" pitchFamily="34" charset="0"/>
                          <a:cs typeface="Calibri" panose="020F0502020204030204" pitchFamily="34" charset="0"/>
                        </a:rPr>
                        <a:t>To define safety parameters to be used in the event a prisoner patient presents to a Patient Access Registration department open to the general public, as well as, Health System staff members. </a:t>
                      </a:r>
                      <a:endParaRPr lang="en-US" sz="1100" b="0" i="0" u="none" strike="noStrike">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8507935"/>
                  </a:ext>
                </a:extLst>
              </a:tr>
              <a:tr h="291683">
                <a:tc>
                  <a:txBody>
                    <a:bodyPr/>
                    <a:lstStyle/>
                    <a:p>
                      <a:pPr marL="0" marR="0" algn="l" fontAlgn="t">
                        <a:lnSpc>
                          <a:spcPct val="107000"/>
                        </a:lnSpc>
                        <a:spcBef>
                          <a:spcPts val="0"/>
                        </a:spcBef>
                        <a:spcAft>
                          <a:spcPts val="0"/>
                        </a:spcAft>
                      </a:pPr>
                      <a:r>
                        <a:rPr lang="en-US" sz="800" b="1" i="0" u="none" strike="noStrike">
                          <a:effectLst/>
                          <a:latin typeface="Calibri" panose="020F0502020204030204" pitchFamily="34" charset="0"/>
                          <a:ea typeface="Calibri" panose="020F0502020204030204" pitchFamily="34" charset="0"/>
                          <a:cs typeface="Calibri" panose="020F0502020204030204" pitchFamily="34" charset="0"/>
                        </a:rPr>
                        <a:t>Patient Access Complaint Policy</a:t>
                      </a:r>
                      <a:endParaRPr lang="en-US" sz="1100" b="0" i="0" u="none" strike="noStrike">
                        <a:effectLst/>
                        <a:latin typeface="Arial" panose="020B0604020202020204" pitchFamily="34" charset="0"/>
                      </a:endParaRPr>
                    </a:p>
                  </a:txBody>
                  <a:tcPr marL="43790" marR="43790" marT="347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l" fontAlgn="t">
                        <a:lnSpc>
                          <a:spcPct val="107000"/>
                        </a:lnSpc>
                        <a:spcBef>
                          <a:spcPts val="0"/>
                        </a:spcBef>
                        <a:spcAft>
                          <a:spcPts val="0"/>
                        </a:spcAft>
                      </a:pPr>
                      <a:r>
                        <a:rPr lang="en-US" sz="800" b="0" i="0" u="none" strike="noStrike" dirty="0">
                          <a:effectLst/>
                          <a:latin typeface="Calibri" panose="020F0502020204030204" pitchFamily="34" charset="0"/>
                          <a:ea typeface="Calibri" panose="020F0502020204030204" pitchFamily="34" charset="0"/>
                          <a:cs typeface="Calibri" panose="020F0502020204030204" pitchFamily="34" charset="0"/>
                        </a:rPr>
                        <a:t>This policy will provide guidance to associates, supervisors and managers regarding the acknowledgment, resolution and appropriate escalation of both external and internal customer complaints.</a:t>
                      </a:r>
                      <a:endParaRPr lang="en-US" sz="1100" b="0" i="0" u="none" strike="noStrike" dirty="0">
                        <a:effectLst/>
                        <a:latin typeface="Arial" panose="020B0604020202020204" pitchFamily="34" charset="0"/>
                      </a:endParaRPr>
                    </a:p>
                  </a:txBody>
                  <a:tcPr marL="43790" marR="43790" marT="347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614759631"/>
                  </a:ext>
                </a:extLst>
              </a:tr>
            </a:tbl>
          </a:graphicData>
        </a:graphic>
      </p:graphicFrame>
    </p:spTree>
    <p:extLst>
      <p:ext uri="{BB962C8B-B14F-4D97-AF65-F5344CB8AC3E}">
        <p14:creationId xmlns:p14="http://schemas.microsoft.com/office/powerpoint/2010/main" val="2109384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192" y="1266505"/>
            <a:ext cx="5297128" cy="2535384"/>
          </a:xfrm>
        </p:spPr>
        <p:txBody>
          <a:bodyPr>
            <a:normAutofit/>
          </a:bodyPr>
          <a:lstStyle/>
          <a:p>
            <a:pPr marL="0" indent="0">
              <a:buNone/>
            </a:pPr>
            <a:endParaRPr lang="en-US" sz="1800" dirty="0"/>
          </a:p>
          <a:p>
            <a:pPr marL="457200" lvl="1" indent="0">
              <a:buNone/>
            </a:pPr>
            <a:endParaRPr lang="en-US" sz="2200" dirty="0"/>
          </a:p>
          <a:p>
            <a:pPr marL="457200" lvl="1" indent="0">
              <a:buNone/>
            </a:pPr>
            <a:endParaRPr lang="en-US" sz="2200" dirty="0"/>
          </a:p>
          <a:p>
            <a:pPr marL="914400" lvl="2" indent="0">
              <a:buNone/>
            </a:pPr>
            <a:r>
              <a:rPr lang="en-US" sz="2600" b="1" dirty="0"/>
              <a:t>Emergency Department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0389" y="308392"/>
            <a:ext cx="9099115" cy="939035"/>
          </a:xfrm>
        </p:spPr>
        <p:txBody>
          <a:bodyPr>
            <a:normAutofit/>
          </a:bodyPr>
          <a:lstStyle/>
          <a:p>
            <a:r>
              <a:rPr lang="en-US" sz="2800" dirty="0"/>
              <a:t>Standardization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27</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3440768" y="3173239"/>
            <a:ext cx="2085975" cy="1257300"/>
          </a:xfrm>
          <a:prstGeom prst="rect">
            <a:avLst/>
          </a:prstGeom>
        </p:spPr>
      </p:pic>
    </p:spTree>
    <p:extLst>
      <p:ext uri="{BB962C8B-B14F-4D97-AF65-F5344CB8AC3E}">
        <p14:creationId xmlns:p14="http://schemas.microsoft.com/office/powerpoint/2010/main" val="257980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2" y="403511"/>
            <a:ext cx="8927867" cy="671736"/>
          </a:xfrm>
        </p:spPr>
        <p:txBody>
          <a:bodyPr>
            <a:normAutofit/>
          </a:bodyPr>
          <a:lstStyle/>
          <a:p>
            <a:r>
              <a:rPr lang="en-US" sz="2600" dirty="0"/>
              <a:t>Standardization				Emergency Department </a:t>
            </a:r>
            <a:endParaRPr lang="en-US" sz="2600" strike="sngStrike"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28</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28982099"/>
              </p:ext>
            </p:extLst>
          </p:nvPr>
        </p:nvGraphicFramePr>
        <p:xfrm>
          <a:off x="677488" y="1319461"/>
          <a:ext cx="7789024" cy="3427593"/>
        </p:xfrm>
        <a:graphic>
          <a:graphicData uri="http://schemas.openxmlformats.org/drawingml/2006/table">
            <a:tbl>
              <a:tblPr/>
              <a:tblGrid>
                <a:gridCol w="1804338">
                  <a:extLst>
                    <a:ext uri="{9D8B030D-6E8A-4147-A177-3AD203B41FA5}">
                      <a16:colId xmlns:a16="http://schemas.microsoft.com/office/drawing/2014/main" val="1900500082"/>
                    </a:ext>
                  </a:extLst>
                </a:gridCol>
                <a:gridCol w="1209987">
                  <a:extLst>
                    <a:ext uri="{9D8B030D-6E8A-4147-A177-3AD203B41FA5}">
                      <a16:colId xmlns:a16="http://schemas.microsoft.com/office/drawing/2014/main" val="1995971110"/>
                    </a:ext>
                  </a:extLst>
                </a:gridCol>
                <a:gridCol w="2496946">
                  <a:extLst>
                    <a:ext uri="{9D8B030D-6E8A-4147-A177-3AD203B41FA5}">
                      <a16:colId xmlns:a16="http://schemas.microsoft.com/office/drawing/2014/main" val="2049955712"/>
                    </a:ext>
                  </a:extLst>
                </a:gridCol>
                <a:gridCol w="2277753">
                  <a:extLst>
                    <a:ext uri="{9D8B030D-6E8A-4147-A177-3AD203B41FA5}">
                      <a16:colId xmlns:a16="http://schemas.microsoft.com/office/drawing/2014/main" val="3872158532"/>
                    </a:ext>
                  </a:extLst>
                </a:gridCol>
              </a:tblGrid>
              <a:tr h="191576">
                <a:tc>
                  <a:txBody>
                    <a:bodyPr/>
                    <a:lstStyle/>
                    <a:p>
                      <a:pPr algn="ctr" fontAlgn="base"/>
                      <a:r>
                        <a:rPr lang="en-US" sz="1100" b="1" i="0" dirty="0">
                          <a:solidFill>
                            <a:schemeClr val="tx1"/>
                          </a:solidFill>
                          <a:effectLst/>
                          <a:latin typeface="Calibri" panose="020F0502020204030204" pitchFamily="34" charset="0"/>
                        </a:rPr>
                        <a:t>Role</a:t>
                      </a:r>
                      <a:r>
                        <a:rPr lang="en-US" sz="1100" b="0" i="0" dirty="0">
                          <a:solidFill>
                            <a:schemeClr val="tx1"/>
                          </a:solidFill>
                          <a:effectLst/>
                          <a:latin typeface="Calibri" panose="020F0502020204030204" pitchFamily="34" charset="0"/>
                        </a:rPr>
                        <a:t>​</a:t>
                      </a:r>
                      <a:endParaRPr lang="en-US" sz="1300" b="0" i="0" dirty="0">
                        <a:solidFill>
                          <a:schemeClr val="tx1"/>
                        </a:solidFill>
                        <a:effectLst/>
                      </a:endParaRPr>
                    </a:p>
                  </a:txBody>
                  <a:tcPr marL="65598" marR="65598" marT="32799" marB="32799" anchor="ct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solidFill>
                      <a:srgbClr val="A8D08D"/>
                    </a:solidFill>
                  </a:tcPr>
                </a:tc>
                <a:tc>
                  <a:txBody>
                    <a:bodyPr/>
                    <a:lstStyle/>
                    <a:p>
                      <a:pPr algn="ctr" fontAlgn="base"/>
                      <a:r>
                        <a:rPr lang="en-US" sz="1100" b="1" i="0">
                          <a:solidFill>
                            <a:schemeClr val="tx1"/>
                          </a:solidFill>
                          <a:effectLst/>
                          <a:latin typeface="Calibri" panose="020F0502020204030204" pitchFamily="34" charset="0"/>
                        </a:rPr>
                        <a:t>Reports To</a:t>
                      </a:r>
                      <a:r>
                        <a:rPr lang="en-US" sz="1100" b="0" i="0">
                          <a:solidFill>
                            <a:schemeClr val="tx1"/>
                          </a:solidFill>
                          <a:effectLst/>
                          <a:latin typeface="Calibri" panose="020F0502020204030204" pitchFamily="34" charset="0"/>
                        </a:rPr>
                        <a:t>​</a:t>
                      </a:r>
                      <a:endParaRPr lang="en-US" sz="1300" b="0" i="0">
                        <a:solidFill>
                          <a:schemeClr val="tx1"/>
                        </a:solidFill>
                        <a:effectLst/>
                      </a:endParaRPr>
                    </a:p>
                  </a:txBody>
                  <a:tcPr marL="65598" marR="65598" marT="32799" marB="32799" anchor="ct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solidFill>
                      <a:srgbClr val="A8D08D"/>
                    </a:solidFill>
                  </a:tcPr>
                </a:tc>
                <a:tc>
                  <a:txBody>
                    <a:bodyPr/>
                    <a:lstStyle/>
                    <a:p>
                      <a:pPr algn="ctr" fontAlgn="base"/>
                      <a:r>
                        <a:rPr lang="en-US" sz="1100" b="1" i="0" dirty="0">
                          <a:solidFill>
                            <a:schemeClr val="tx1"/>
                          </a:solidFill>
                          <a:effectLst/>
                          <a:latin typeface="Calibri" panose="020F0502020204030204" pitchFamily="34" charset="0"/>
                        </a:rPr>
                        <a:t>Time spent on the “Front Line”</a:t>
                      </a:r>
                      <a:r>
                        <a:rPr lang="en-US" sz="1100" b="0" i="0" dirty="0">
                          <a:solidFill>
                            <a:schemeClr val="tx1"/>
                          </a:solidFill>
                          <a:effectLst/>
                          <a:latin typeface="Calibri" panose="020F0502020204030204" pitchFamily="34" charset="0"/>
                        </a:rPr>
                        <a:t>​</a:t>
                      </a:r>
                      <a:endParaRPr lang="en-US" sz="1300" b="0" i="0" dirty="0">
                        <a:solidFill>
                          <a:schemeClr val="tx1"/>
                        </a:solidFill>
                        <a:effectLst/>
                      </a:endParaRPr>
                    </a:p>
                  </a:txBody>
                  <a:tcPr marL="65598" marR="65598" marT="32799" marB="32799" anchor="ct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solidFill>
                      <a:srgbClr val="A8D08D"/>
                    </a:solidFill>
                  </a:tcPr>
                </a:tc>
                <a:tc>
                  <a:txBody>
                    <a:bodyPr/>
                    <a:lstStyle/>
                    <a:p>
                      <a:pPr algn="ctr" fontAlgn="base"/>
                      <a:r>
                        <a:rPr lang="en-US" sz="1100" b="1" i="0" dirty="0">
                          <a:solidFill>
                            <a:schemeClr val="tx1"/>
                          </a:solidFill>
                          <a:effectLst/>
                          <a:latin typeface="Calibri" panose="020F0502020204030204" pitchFamily="34" charset="0"/>
                        </a:rPr>
                        <a:t>Focuses Remaining Time</a:t>
                      </a:r>
                      <a:r>
                        <a:rPr lang="en-US" sz="1100" b="0" i="0" dirty="0">
                          <a:solidFill>
                            <a:schemeClr val="tx1"/>
                          </a:solidFill>
                          <a:effectLst/>
                          <a:latin typeface="Calibri" panose="020F0502020204030204" pitchFamily="34" charset="0"/>
                        </a:rPr>
                        <a:t>​</a:t>
                      </a:r>
                      <a:endParaRPr lang="en-US" sz="1300" b="0" i="0" dirty="0">
                        <a:solidFill>
                          <a:schemeClr val="tx1"/>
                        </a:solidFill>
                        <a:effectLst/>
                      </a:endParaRPr>
                    </a:p>
                  </a:txBody>
                  <a:tcPr marL="65598" marR="65598" marT="32799" marB="32799" anchor="ct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53357676"/>
                  </a:ext>
                </a:extLst>
              </a:tr>
              <a:tr h="679768">
                <a:tc>
                  <a:txBody>
                    <a:bodyPr/>
                    <a:lstStyle/>
                    <a:p>
                      <a:pPr algn="l" fontAlgn="auto"/>
                      <a:r>
                        <a:rPr lang="en-US" sz="1000" b="0" i="0" dirty="0">
                          <a:solidFill>
                            <a:srgbClr val="000000"/>
                          </a:solidFill>
                          <a:effectLst/>
                          <a:latin typeface="Calibri" panose="020F0502020204030204" pitchFamily="34" charset="0"/>
                        </a:rPr>
                        <a:t>​</a:t>
                      </a:r>
                    </a:p>
                    <a:p>
                      <a:pPr algn="l" fontAlgn="base"/>
                      <a:r>
                        <a:rPr lang="en-US" sz="1000" b="0" i="0" dirty="0">
                          <a:solidFill>
                            <a:srgbClr val="000000"/>
                          </a:solidFill>
                          <a:effectLst/>
                          <a:latin typeface="Calibri" panose="020F0502020204030204" pitchFamily="34" charset="0"/>
                        </a:rPr>
                        <a:t>Patient Access Director​</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algn="l" fontAlgn="auto"/>
                      <a:r>
                        <a:rPr lang="en-US" sz="1000" b="0" i="0" dirty="0">
                          <a:solidFill>
                            <a:srgbClr val="000000"/>
                          </a:solidFill>
                          <a:effectLst/>
                          <a:latin typeface="Calibri" panose="020F0502020204030204" pitchFamily="34" charset="0"/>
                        </a:rPr>
                        <a:t>​</a:t>
                      </a:r>
                    </a:p>
                    <a:p>
                      <a:pPr algn="l" fontAlgn="base"/>
                      <a:r>
                        <a:rPr lang="en-US" sz="1000" b="0" i="0" dirty="0">
                          <a:solidFill>
                            <a:srgbClr val="000000"/>
                          </a:solidFill>
                          <a:effectLst/>
                          <a:latin typeface="Calibri" panose="020F0502020204030204" pitchFamily="34" charset="0"/>
                        </a:rPr>
                        <a:t>Revenue Cycle Director  ​</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algn="l" fontAlgn="auto"/>
                      <a:r>
                        <a:rPr lang="en-US" sz="1000" b="0" i="0" dirty="0">
                          <a:solidFill>
                            <a:srgbClr val="000000"/>
                          </a:solidFill>
                          <a:effectLst/>
                          <a:latin typeface="Calibri" panose="020F0502020204030204" pitchFamily="34" charset="0"/>
                        </a:rPr>
                        <a:t>​</a:t>
                      </a:r>
                    </a:p>
                    <a:p>
                      <a:pPr algn="l" fontAlgn="base"/>
                      <a:r>
                        <a:rPr lang="en-US" sz="1000" b="0" i="0" dirty="0">
                          <a:solidFill>
                            <a:srgbClr val="000000"/>
                          </a:solidFill>
                          <a:effectLst/>
                          <a:latin typeface="Calibri" panose="020F0502020204030204" pitchFamily="34" charset="0"/>
                        </a:rPr>
                        <a:t>10% for observation and connecting w/front line staff.​</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marL="171450" indent="-171450" algn="l" fontAlgn="auto">
                        <a:buFont typeface="Wingdings" panose="05000000000000000000" pitchFamily="2" charset="2"/>
                        <a:buChar char="ü"/>
                      </a:pPr>
                      <a:r>
                        <a:rPr lang="en-US" sz="1000" b="0" i="0" dirty="0">
                          <a:solidFill>
                            <a:srgbClr val="000000"/>
                          </a:solidFill>
                          <a:effectLst/>
                          <a:latin typeface="Calibri" panose="020F0502020204030204" pitchFamily="34" charset="0"/>
                        </a:rPr>
                        <a:t>​Ensuring compliance​</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Driving performance​</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Representing the dept. to internal stakeholders​</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Various strategic initiatives​</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358091"/>
                  </a:ext>
                </a:extLst>
              </a:tr>
              <a:tr h="1055301">
                <a:tc>
                  <a:txBody>
                    <a:bodyPr/>
                    <a:lstStyle/>
                    <a:p>
                      <a:pPr algn="l" fontAlgn="auto"/>
                      <a:r>
                        <a:rPr lang="en-US" sz="1000" b="0" i="0">
                          <a:solidFill>
                            <a:srgbClr val="000000"/>
                          </a:solidFill>
                          <a:effectLst/>
                          <a:latin typeface="Calibri" panose="020F0502020204030204" pitchFamily="34" charset="0"/>
                        </a:rPr>
                        <a:t>​</a:t>
                      </a:r>
                    </a:p>
                    <a:p>
                      <a:pPr algn="l" fontAlgn="base"/>
                      <a:r>
                        <a:rPr lang="en-US" sz="1000" b="0" i="0">
                          <a:solidFill>
                            <a:srgbClr val="000000"/>
                          </a:solidFill>
                          <a:effectLst/>
                          <a:latin typeface="Calibri" panose="020F0502020204030204" pitchFamily="34" charset="0"/>
                        </a:rPr>
                        <a:t>Manager​</a:t>
                      </a:r>
                      <a:endParaRPr lang="en-US" sz="1300" b="0" i="0">
                        <a:solidFill>
                          <a:srgbClr val="000000"/>
                        </a:solidFill>
                        <a:effectLst/>
                      </a:endParaRPr>
                    </a:p>
                    <a:p>
                      <a:pPr algn="l" fontAlgn="base"/>
                      <a:r>
                        <a:rPr lang="en-US" sz="1000" b="0" i="0">
                          <a:solidFill>
                            <a:srgbClr val="000000"/>
                          </a:solidFill>
                          <a:effectLst/>
                          <a:latin typeface="Calibri" panose="020F0502020204030204" pitchFamily="34" charset="0"/>
                        </a:rPr>
                        <a:t>     Point of Serv.​</a:t>
                      </a:r>
                      <a:endParaRPr lang="en-US" sz="1300" b="0" i="0">
                        <a:solidFill>
                          <a:srgbClr val="000000"/>
                        </a:solidFill>
                        <a:effectLst/>
                      </a:endParaRPr>
                    </a:p>
                    <a:p>
                      <a:pPr algn="l" fontAlgn="base"/>
                      <a:r>
                        <a:rPr lang="en-US" sz="1000" b="0" i="0">
                          <a:solidFill>
                            <a:srgbClr val="000000"/>
                          </a:solidFill>
                          <a:effectLst/>
                          <a:latin typeface="Calibri" panose="020F0502020204030204" pitchFamily="34" charset="0"/>
                        </a:rPr>
                        <a:t>     Pre-service.​</a:t>
                      </a:r>
                      <a:endParaRPr lang="en-US" sz="1300" b="0" i="0">
                        <a:solidFill>
                          <a:srgbClr val="000000"/>
                        </a:solidFill>
                        <a:effectLst/>
                      </a:endParaRPr>
                    </a:p>
                    <a:p>
                      <a:pPr algn="l" fontAlgn="base"/>
                      <a:r>
                        <a:rPr lang="en-US" sz="1000" b="0" i="0">
                          <a:solidFill>
                            <a:srgbClr val="000000"/>
                          </a:solidFill>
                          <a:effectLst/>
                          <a:latin typeface="Calibri" panose="020F0502020204030204" pitchFamily="34" charset="0"/>
                        </a:rPr>
                        <a:t>     Emergency​</a:t>
                      </a:r>
                      <a:endParaRPr lang="en-US" sz="1300" b="0" i="0">
                        <a:solidFill>
                          <a:srgbClr val="000000"/>
                        </a:solidFill>
                        <a:effectLst/>
                      </a:endParaRPr>
                    </a:p>
                    <a:p>
                      <a:pPr algn="l" fontAlgn="base"/>
                      <a:r>
                        <a:rPr lang="en-US" sz="1000" b="0" i="0">
                          <a:solidFill>
                            <a:srgbClr val="000000"/>
                          </a:solidFill>
                          <a:effectLst/>
                          <a:latin typeface="Calibri" panose="020F0502020204030204" pitchFamily="34" charset="0"/>
                        </a:rPr>
                        <a:t>     Financial counseling​</a:t>
                      </a:r>
                      <a:endParaRPr lang="en-US" sz="1300" b="0" i="0">
                        <a:solidFill>
                          <a:srgbClr val="000000"/>
                        </a:solidFill>
                        <a:effectLst/>
                      </a:endParaRPr>
                    </a:p>
                    <a:p>
                      <a:pPr algn="l" fontAlgn="base"/>
                      <a:r>
                        <a:rPr lang="en-US" sz="1000" b="0" i="0">
                          <a:solidFill>
                            <a:srgbClr val="000000"/>
                          </a:solidFill>
                          <a:effectLst/>
                          <a:latin typeface="Calibri" panose="020F0502020204030204" pitchFamily="34" charset="0"/>
                        </a:rPr>
                        <a:t> ​</a:t>
                      </a:r>
                      <a:endParaRPr lang="en-US" sz="1300" b="0" i="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algn="l" fontAlgn="auto"/>
                      <a:r>
                        <a:rPr lang="en-US" sz="1000" b="0" i="0" dirty="0">
                          <a:solidFill>
                            <a:srgbClr val="000000"/>
                          </a:solidFill>
                          <a:effectLst/>
                          <a:latin typeface="Calibri" panose="020F0502020204030204" pitchFamily="34" charset="0"/>
                        </a:rPr>
                        <a:t>​</a:t>
                      </a:r>
                    </a:p>
                    <a:p>
                      <a:pPr algn="l" fontAlgn="base"/>
                      <a:r>
                        <a:rPr lang="en-US" sz="1000" b="0" i="0" dirty="0">
                          <a:solidFill>
                            <a:srgbClr val="000000"/>
                          </a:solidFill>
                          <a:effectLst/>
                          <a:latin typeface="Calibri" panose="020F0502020204030204" pitchFamily="34" charset="0"/>
                        </a:rPr>
                        <a:t>Patient Access Director​</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algn="l" fontAlgn="auto"/>
                      <a:r>
                        <a:rPr lang="en-US" sz="1000" b="0" i="0" dirty="0">
                          <a:solidFill>
                            <a:srgbClr val="000000"/>
                          </a:solidFill>
                          <a:effectLst/>
                          <a:latin typeface="Calibri" panose="020F0502020204030204" pitchFamily="34" charset="0"/>
                        </a:rPr>
                        <a:t>​</a:t>
                      </a:r>
                    </a:p>
                    <a:p>
                      <a:pPr algn="l" fontAlgn="base"/>
                      <a:r>
                        <a:rPr lang="en-US" sz="1000" b="0" i="0" dirty="0">
                          <a:solidFill>
                            <a:srgbClr val="000000"/>
                          </a:solidFill>
                          <a:effectLst/>
                          <a:latin typeface="Calibri" panose="020F0502020204030204" pitchFamily="34" charset="0"/>
                        </a:rPr>
                        <a:t>25% observing, connecting with staff and actually performing tasks. ​</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marL="171450" indent="-171450" algn="l" fontAlgn="auto">
                        <a:buFont typeface="Wingdings" panose="05000000000000000000" pitchFamily="2" charset="2"/>
                        <a:buChar char="ü"/>
                      </a:pPr>
                      <a:r>
                        <a:rPr lang="en-US" sz="1000" b="0" i="0" dirty="0">
                          <a:solidFill>
                            <a:srgbClr val="000000"/>
                          </a:solidFill>
                          <a:effectLst/>
                          <a:latin typeface="Calibri" panose="020F0502020204030204" pitchFamily="34" charset="0"/>
                        </a:rPr>
                        <a:t>​Driving compliance​</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Customer Satisfaction and Problem Solving​</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Driving performance​</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Time/Attendance​</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All HR related needs​</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Various Mtgs. &amp; initiatives ​</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050404"/>
                  </a:ext>
                </a:extLst>
              </a:tr>
              <a:tr h="554591">
                <a:tc>
                  <a:txBody>
                    <a:bodyPr/>
                    <a:lstStyle/>
                    <a:p>
                      <a:pPr algn="l" fontAlgn="auto"/>
                      <a:r>
                        <a:rPr lang="en-US" sz="1000" b="0" i="0">
                          <a:solidFill>
                            <a:srgbClr val="000000"/>
                          </a:solidFill>
                          <a:effectLst/>
                          <a:latin typeface="Calibri" panose="020F0502020204030204" pitchFamily="34" charset="0"/>
                        </a:rPr>
                        <a:t>​</a:t>
                      </a:r>
                    </a:p>
                    <a:p>
                      <a:pPr algn="l" fontAlgn="base"/>
                      <a:r>
                        <a:rPr lang="en-US" sz="1000" b="0" i="0">
                          <a:solidFill>
                            <a:srgbClr val="000000"/>
                          </a:solidFill>
                          <a:effectLst/>
                          <a:latin typeface="Calibri" panose="020F0502020204030204" pitchFamily="34" charset="0"/>
                        </a:rPr>
                        <a:t>Supervisor or Team Lead​</a:t>
                      </a:r>
                      <a:endParaRPr lang="en-US" sz="1300" b="0" i="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algn="l" fontAlgn="auto"/>
                      <a:r>
                        <a:rPr lang="en-US" sz="1000" b="0" i="0">
                          <a:solidFill>
                            <a:srgbClr val="000000"/>
                          </a:solidFill>
                          <a:effectLst/>
                          <a:latin typeface="Calibri" panose="020F0502020204030204" pitchFamily="34" charset="0"/>
                        </a:rPr>
                        <a:t>​</a:t>
                      </a:r>
                    </a:p>
                    <a:p>
                      <a:pPr algn="l" fontAlgn="base"/>
                      <a:r>
                        <a:rPr lang="en-US" sz="1000" b="0" i="0">
                          <a:solidFill>
                            <a:srgbClr val="000000"/>
                          </a:solidFill>
                          <a:effectLst/>
                          <a:latin typeface="Calibri" panose="020F0502020204030204" pitchFamily="34" charset="0"/>
                        </a:rPr>
                        <a:t>Manager​</a:t>
                      </a:r>
                      <a:endParaRPr lang="en-US" sz="1300" b="0" i="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algn="l" fontAlgn="auto"/>
                      <a:r>
                        <a:rPr lang="en-US" sz="1000" b="0" i="0" dirty="0">
                          <a:solidFill>
                            <a:srgbClr val="000000"/>
                          </a:solidFill>
                          <a:effectLst/>
                          <a:latin typeface="Calibri" panose="020F0502020204030204" pitchFamily="34" charset="0"/>
                        </a:rPr>
                        <a:t>​</a:t>
                      </a:r>
                    </a:p>
                    <a:p>
                      <a:pPr algn="l" fontAlgn="base"/>
                      <a:r>
                        <a:rPr lang="en-US" sz="1000" b="0" i="0" dirty="0">
                          <a:solidFill>
                            <a:srgbClr val="000000"/>
                          </a:solidFill>
                          <a:effectLst/>
                          <a:latin typeface="Calibri" panose="020F0502020204030204" pitchFamily="34" charset="0"/>
                        </a:rPr>
                        <a:t>50% performing tasks along side or in place of front-line staff. ​</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marL="171450" indent="-171450" algn="l" fontAlgn="auto">
                        <a:buFont typeface="Wingdings" panose="05000000000000000000" pitchFamily="2" charset="2"/>
                        <a:buChar char="ü"/>
                      </a:pPr>
                      <a:r>
                        <a:rPr lang="en-US" sz="1000" b="0" i="0" dirty="0">
                          <a:solidFill>
                            <a:srgbClr val="000000"/>
                          </a:solidFill>
                          <a:effectLst/>
                          <a:latin typeface="Calibri" panose="020F0502020204030204" pitchFamily="34" charset="0"/>
                        </a:rPr>
                        <a:t>​Staff scheduling​</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Day to day questions ​</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Other duties as assigned​</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421537"/>
                  </a:ext>
                </a:extLst>
              </a:tr>
              <a:tr h="679768">
                <a:tc>
                  <a:txBody>
                    <a:bodyPr/>
                    <a:lstStyle/>
                    <a:p>
                      <a:pPr algn="l" fontAlgn="auto"/>
                      <a:r>
                        <a:rPr lang="en-US" sz="1000" b="0" i="0">
                          <a:solidFill>
                            <a:srgbClr val="000000"/>
                          </a:solidFill>
                          <a:effectLst/>
                          <a:latin typeface="Calibri" panose="020F0502020204030204" pitchFamily="34" charset="0"/>
                        </a:rPr>
                        <a:t>​</a:t>
                      </a:r>
                    </a:p>
                    <a:p>
                      <a:pPr algn="l" fontAlgn="base"/>
                      <a:r>
                        <a:rPr lang="en-US" sz="1000" b="0" i="0">
                          <a:solidFill>
                            <a:srgbClr val="000000"/>
                          </a:solidFill>
                          <a:effectLst/>
                          <a:latin typeface="Calibri" panose="020F0502020204030204" pitchFamily="34" charset="0"/>
                        </a:rPr>
                        <a:t>Education/QualityCoordinator​</a:t>
                      </a:r>
                      <a:endParaRPr lang="en-US" sz="1300" b="0" i="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algn="l" fontAlgn="auto"/>
                      <a:r>
                        <a:rPr lang="en-US" sz="1000" b="0" i="0" dirty="0">
                          <a:solidFill>
                            <a:srgbClr val="000000"/>
                          </a:solidFill>
                          <a:effectLst/>
                          <a:latin typeface="Calibri" panose="020F0502020204030204" pitchFamily="34" charset="0"/>
                        </a:rPr>
                        <a:t>​</a:t>
                      </a:r>
                    </a:p>
                    <a:p>
                      <a:pPr algn="l" fontAlgn="base"/>
                      <a:r>
                        <a:rPr lang="en-US" sz="1000" b="0" i="0" dirty="0">
                          <a:solidFill>
                            <a:srgbClr val="000000"/>
                          </a:solidFill>
                          <a:effectLst/>
                          <a:latin typeface="Calibri" panose="020F0502020204030204" pitchFamily="34" charset="0"/>
                        </a:rPr>
                        <a:t>Patient Access Director​</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algn="l" fontAlgn="auto"/>
                      <a:r>
                        <a:rPr lang="en-US" sz="1000" b="0" i="0" dirty="0">
                          <a:solidFill>
                            <a:srgbClr val="000000"/>
                          </a:solidFill>
                          <a:effectLst/>
                          <a:latin typeface="Calibri" panose="020F0502020204030204" pitchFamily="34" charset="0"/>
                        </a:rPr>
                        <a:t>​</a:t>
                      </a:r>
                    </a:p>
                    <a:p>
                      <a:pPr algn="l" fontAlgn="base"/>
                      <a:r>
                        <a:rPr lang="en-US" sz="1000" b="0" i="0" dirty="0">
                          <a:solidFill>
                            <a:srgbClr val="000000"/>
                          </a:solidFill>
                          <a:effectLst/>
                          <a:latin typeface="Calibri" panose="020F0502020204030204" pitchFamily="34" charset="0"/>
                        </a:rPr>
                        <a:t>25% observing and connecting with front line staff.​</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tc>
                  <a:txBody>
                    <a:bodyPr/>
                    <a:lstStyle/>
                    <a:p>
                      <a:pPr marL="171450" indent="-171450" algn="l" fontAlgn="auto">
                        <a:buFont typeface="Wingdings" panose="05000000000000000000" pitchFamily="2" charset="2"/>
                        <a:buChar char="ü"/>
                      </a:pPr>
                      <a:r>
                        <a:rPr lang="en-US" sz="1000" b="0" i="0" dirty="0">
                          <a:solidFill>
                            <a:srgbClr val="000000"/>
                          </a:solidFill>
                          <a:effectLst/>
                          <a:latin typeface="Calibri" panose="020F0502020204030204" pitchFamily="34" charset="0"/>
                        </a:rPr>
                        <a:t>​Annual Training​</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Educating Front line staff​</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Regular QA monitoring​</a:t>
                      </a:r>
                      <a:endParaRPr lang="en-US" sz="1300" b="0" i="0" dirty="0">
                        <a:solidFill>
                          <a:srgbClr val="000000"/>
                        </a:solidFill>
                        <a:effectLst/>
                      </a:endParaRPr>
                    </a:p>
                    <a:p>
                      <a:pPr marL="171450" indent="-171450" algn="l" fontAlgn="base">
                        <a:buFont typeface="Wingdings" panose="05000000000000000000" pitchFamily="2" charset="2"/>
                        <a:buChar char="ü"/>
                      </a:pPr>
                      <a:r>
                        <a:rPr lang="en-US" sz="1000" b="0" i="0" dirty="0">
                          <a:solidFill>
                            <a:srgbClr val="000000"/>
                          </a:solidFill>
                          <a:effectLst/>
                          <a:latin typeface="Calibri" panose="020F0502020204030204" pitchFamily="34" charset="0"/>
                        </a:rPr>
                        <a:t>Continuing Education ​</a:t>
                      </a:r>
                      <a:endParaRPr lang="en-US" sz="1300" b="0" i="0" dirty="0">
                        <a:solidFill>
                          <a:srgbClr val="000000"/>
                        </a:solidFill>
                        <a:effectLst/>
                      </a:endParaRPr>
                    </a:p>
                  </a:txBody>
                  <a:tcPr marL="65598" marR="65598" marT="32799" marB="32799">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913227"/>
                  </a:ext>
                </a:extLst>
              </a:tr>
            </a:tbl>
          </a:graphicData>
        </a:graphic>
      </p:graphicFrame>
      <p:sp>
        <p:nvSpPr>
          <p:cNvPr id="6" name="Rectangle 1"/>
          <p:cNvSpPr>
            <a:spLocks noChangeArrowheads="1"/>
          </p:cNvSpPr>
          <p:nvPr/>
        </p:nvSpPr>
        <p:spPr bwMode="auto">
          <a:xfrm>
            <a:off x="1592263" y="182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p:cNvSpPr txBox="1"/>
          <p:nvPr/>
        </p:nvSpPr>
        <p:spPr>
          <a:xfrm>
            <a:off x="0" y="980907"/>
            <a:ext cx="8994370" cy="338554"/>
          </a:xfrm>
          <a:prstGeom prst="rect">
            <a:avLst/>
          </a:prstGeom>
          <a:noFill/>
        </p:spPr>
        <p:txBody>
          <a:bodyPr wrap="square" rtlCol="0">
            <a:spAutoFit/>
          </a:bodyPr>
          <a:lstStyle/>
          <a:p>
            <a:r>
              <a:rPr lang="en-US" sz="1600" b="1" dirty="0"/>
              <a:t>Job roles and responsibilities were mapped out/defined. A business case was submitted for approval.   </a:t>
            </a:r>
          </a:p>
        </p:txBody>
      </p:sp>
      <p:sp>
        <p:nvSpPr>
          <p:cNvPr id="10" name="TextBox 9"/>
          <p:cNvSpPr txBox="1"/>
          <p:nvPr/>
        </p:nvSpPr>
        <p:spPr>
          <a:xfrm>
            <a:off x="0" y="2864117"/>
            <a:ext cx="2668385" cy="646331"/>
          </a:xfrm>
          <a:prstGeom prst="rect">
            <a:avLst/>
          </a:prstGeom>
          <a:noFill/>
        </p:spPr>
        <p:txBody>
          <a:bodyPr wrap="square" rtlCol="0">
            <a:spAutoFit/>
          </a:bodyPr>
          <a:lstStyle/>
          <a:p>
            <a:endParaRPr lang="en-US" dirty="0"/>
          </a:p>
          <a:p>
            <a:endParaRPr lang="en-US" dirty="0"/>
          </a:p>
        </p:txBody>
      </p:sp>
      <p:pic>
        <p:nvPicPr>
          <p:cNvPr id="13" name="Picture 12"/>
          <p:cNvPicPr>
            <a:picLocks noChangeAspect="1"/>
          </p:cNvPicPr>
          <p:nvPr/>
        </p:nvPicPr>
        <p:blipFill>
          <a:blip r:embed="rId2"/>
          <a:stretch>
            <a:fillRect/>
          </a:stretch>
        </p:blipFill>
        <p:spPr>
          <a:xfrm>
            <a:off x="1890452" y="4787402"/>
            <a:ext cx="6945977" cy="1996285"/>
          </a:xfrm>
          <a:prstGeom prst="rect">
            <a:avLst/>
          </a:prstGeom>
        </p:spPr>
      </p:pic>
    </p:spTree>
    <p:extLst>
      <p:ext uri="{BB962C8B-B14F-4D97-AF65-F5344CB8AC3E}">
        <p14:creationId xmlns:p14="http://schemas.microsoft.com/office/powerpoint/2010/main" val="2297266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235593" y="3409170"/>
            <a:ext cx="1018785" cy="961427"/>
          </a:xfrm>
          <a:prstGeom prst="ellipse">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4224" y="133307"/>
            <a:ext cx="9009776" cy="1325563"/>
          </a:xfrm>
        </p:spPr>
        <p:txBody>
          <a:bodyPr>
            <a:normAutofit/>
          </a:bodyPr>
          <a:lstStyle/>
          <a:p>
            <a:r>
              <a:rPr lang="en-US" sz="2800" dirty="0"/>
              <a:t>Standardization 			          Emergency Department</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29</a:t>
            </a:fld>
            <a:endParaRPr lang="en-US" dirty="0">
              <a:solidFill>
                <a:prstClr val="black">
                  <a:tint val="75000"/>
                </a:prstClr>
              </a:solidFill>
            </a:endParaRPr>
          </a:p>
        </p:txBody>
      </p:sp>
      <p:sp>
        <p:nvSpPr>
          <p:cNvPr id="7" name="Content Placeholder 2"/>
          <p:cNvSpPr>
            <a:spLocks noGrp="1"/>
          </p:cNvSpPr>
          <p:nvPr>
            <p:ph idx="1"/>
          </p:nvPr>
        </p:nvSpPr>
        <p:spPr>
          <a:xfrm>
            <a:off x="347215" y="1148888"/>
            <a:ext cx="8725217" cy="5207463"/>
          </a:xfrm>
        </p:spPr>
        <p:txBody>
          <a:bodyPr>
            <a:normAutofit/>
          </a:bodyPr>
          <a:lstStyle/>
          <a:p>
            <a:pPr marL="0" indent="0">
              <a:buNone/>
            </a:pPr>
            <a:endParaRPr lang="en-US" sz="1800" dirty="0"/>
          </a:p>
          <a:p>
            <a:pPr marL="0" indent="0">
              <a:buNone/>
            </a:pPr>
            <a:endParaRPr lang="en-US" sz="1800" dirty="0"/>
          </a:p>
          <a:p>
            <a:pPr marL="0" indent="0">
              <a:buNone/>
            </a:pPr>
            <a:endParaRPr lang="en-US" sz="1800" dirty="0"/>
          </a:p>
        </p:txBody>
      </p:sp>
      <p:pic>
        <p:nvPicPr>
          <p:cNvPr id="8" name="Picture 7"/>
          <p:cNvPicPr>
            <a:picLocks noChangeAspect="1"/>
          </p:cNvPicPr>
          <p:nvPr/>
        </p:nvPicPr>
        <p:blipFill>
          <a:blip r:embed="rId2"/>
          <a:stretch>
            <a:fillRect/>
          </a:stretch>
        </p:blipFill>
        <p:spPr>
          <a:xfrm>
            <a:off x="7692546" y="1085511"/>
            <a:ext cx="1174305" cy="1520416"/>
          </a:xfrm>
          <a:prstGeom prst="rect">
            <a:avLst/>
          </a:prstGeom>
        </p:spPr>
      </p:pic>
      <p:pic>
        <p:nvPicPr>
          <p:cNvPr id="9" name="Picture 8"/>
          <p:cNvPicPr>
            <a:picLocks noChangeAspect="1"/>
          </p:cNvPicPr>
          <p:nvPr/>
        </p:nvPicPr>
        <p:blipFill rotWithShape="1">
          <a:blip r:embed="rId3"/>
          <a:srcRect b="24222"/>
          <a:stretch/>
        </p:blipFill>
        <p:spPr>
          <a:xfrm>
            <a:off x="593031" y="3762192"/>
            <a:ext cx="1402223" cy="1640290"/>
          </a:xfrm>
          <a:prstGeom prst="rect">
            <a:avLst/>
          </a:prstGeom>
        </p:spPr>
      </p:pic>
      <p:sp>
        <p:nvSpPr>
          <p:cNvPr id="14" name="Rectangle 2"/>
          <p:cNvSpPr>
            <a:spLocks noChangeArrowheads="1"/>
          </p:cNvSpPr>
          <p:nvPr/>
        </p:nvSpPr>
        <p:spPr bwMode="auto">
          <a:xfrm>
            <a:off x="1300163" y="231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p:cNvSpPr txBox="1"/>
          <p:nvPr/>
        </p:nvSpPr>
        <p:spPr>
          <a:xfrm>
            <a:off x="275647" y="1259324"/>
            <a:ext cx="7407009" cy="1600438"/>
          </a:xfrm>
          <a:prstGeom prst="rect">
            <a:avLst/>
          </a:prstGeom>
          <a:noFill/>
        </p:spPr>
        <p:txBody>
          <a:bodyPr wrap="square" rtlCol="0">
            <a:spAutoFit/>
          </a:bodyPr>
          <a:lstStyle/>
          <a:p>
            <a:r>
              <a:rPr lang="en-US" dirty="0"/>
              <a:t>To guide the initiatives moving forward, the organization created committees that met weekly:</a:t>
            </a:r>
          </a:p>
          <a:p>
            <a:endParaRPr lang="en-US" sz="800" dirty="0"/>
          </a:p>
          <a:p>
            <a:pPr marL="742950" lvl="1" indent="-285750">
              <a:buFont typeface="Arial" panose="020B0604020202020204" pitchFamily="34" charset="0"/>
              <a:buChar char="•"/>
            </a:pPr>
            <a:r>
              <a:rPr lang="en-US" dirty="0"/>
              <a:t>The committee consisted of about 5-10 patient access leaders &amp; stakeholders </a:t>
            </a:r>
          </a:p>
          <a:p>
            <a:pPr marL="742950" lvl="1" indent="-285750">
              <a:buFont typeface="Arial" panose="020B0604020202020204" pitchFamily="34" charset="0"/>
              <a:buChar char="•"/>
            </a:pPr>
            <a:r>
              <a:rPr lang="en-US" dirty="0"/>
              <a:t>Both supervisory and front-line staff were included in the project </a:t>
            </a:r>
          </a:p>
        </p:txBody>
      </p:sp>
      <p:graphicFrame>
        <p:nvGraphicFramePr>
          <p:cNvPr id="16" name="Table 15"/>
          <p:cNvGraphicFramePr>
            <a:graphicFrameLocks noGrp="1"/>
          </p:cNvGraphicFramePr>
          <p:nvPr>
            <p:extLst>
              <p:ext uri="{D42A27DB-BD31-4B8C-83A1-F6EECF244321}">
                <p14:modId xmlns:p14="http://schemas.microsoft.com/office/powerpoint/2010/main" val="3096911972"/>
              </p:ext>
            </p:extLst>
          </p:nvPr>
        </p:nvGraphicFramePr>
        <p:xfrm>
          <a:off x="2681613" y="3058461"/>
          <a:ext cx="6390819" cy="3249835"/>
        </p:xfrm>
        <a:graphic>
          <a:graphicData uri="http://schemas.openxmlformats.org/drawingml/2006/table">
            <a:tbl>
              <a:tblPr/>
              <a:tblGrid>
                <a:gridCol w="6390819">
                  <a:extLst>
                    <a:ext uri="{9D8B030D-6E8A-4147-A177-3AD203B41FA5}">
                      <a16:colId xmlns:a16="http://schemas.microsoft.com/office/drawing/2014/main" val="1557062610"/>
                    </a:ext>
                  </a:extLst>
                </a:gridCol>
              </a:tblGrid>
              <a:tr h="354235">
                <a:tc>
                  <a:txBody>
                    <a:bodyPr/>
                    <a:lstStyle/>
                    <a:p>
                      <a:pPr algn="l" fontAlgn="base"/>
                      <a:r>
                        <a:rPr lang="en-US" sz="1400" b="1" i="1" dirty="0">
                          <a:solidFill>
                            <a:schemeClr val="tx1"/>
                          </a:solidFill>
                          <a:effectLst/>
                          <a:latin typeface="Calibri" panose="020F0502020204030204" pitchFamily="34" charset="0"/>
                        </a:rPr>
                        <a:t>Example</a:t>
                      </a:r>
                      <a:r>
                        <a:rPr lang="en-US" sz="1400" b="1" i="1" baseline="0" dirty="0">
                          <a:solidFill>
                            <a:schemeClr val="tx1"/>
                          </a:solidFill>
                          <a:effectLst/>
                          <a:latin typeface="Calibri" panose="020F0502020204030204" pitchFamily="34" charset="0"/>
                        </a:rPr>
                        <a:t> of Emergency Department Registration Quality Committee Initiatives </a:t>
                      </a:r>
                      <a:endParaRPr lang="en-US" b="0" i="1" dirty="0">
                        <a:solidFill>
                          <a:schemeClr val="tx1"/>
                        </a:solidFill>
                        <a:effectLst/>
                      </a:endParaRPr>
                    </a:p>
                  </a:txBody>
                  <a:tcPr anchor="ct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803999159"/>
                  </a:ext>
                </a:extLst>
              </a:tr>
              <a:tr h="249358">
                <a:tc>
                  <a:txBody>
                    <a:bodyPr/>
                    <a:lstStyle/>
                    <a:p>
                      <a:pPr marL="1085850" lvl="2" indent="-171450" algn="l" fontAlgn="auto">
                        <a:buFont typeface="Wingdings" panose="05000000000000000000" pitchFamily="2" charset="2"/>
                        <a:buChar char="ü"/>
                      </a:pPr>
                      <a:r>
                        <a:rPr lang="en-US" sz="1300" b="0" i="0" dirty="0">
                          <a:solidFill>
                            <a:srgbClr val="000000"/>
                          </a:solidFill>
                          <a:effectLst/>
                        </a:rPr>
                        <a:t>Secure minimum data set</a:t>
                      </a:r>
                      <a:r>
                        <a:rPr lang="en-US" sz="1300" b="0" i="0" baseline="0" dirty="0">
                          <a:solidFill>
                            <a:srgbClr val="000000"/>
                          </a:solidFill>
                          <a:effectLst/>
                        </a:rPr>
                        <a:t> revealing registration quality </a:t>
                      </a:r>
                      <a:endParaRPr lang="en-US" sz="1300" b="0" i="0" dirty="0">
                        <a:solidFill>
                          <a:srgbClr val="000000"/>
                        </a:solidFill>
                        <a:effectLst/>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982895"/>
                  </a:ext>
                </a:extLst>
              </a:tr>
              <a:tr h="202690">
                <a:tc>
                  <a:txBody>
                    <a:bodyPr/>
                    <a:lstStyle/>
                    <a:p>
                      <a:pPr marL="1085850" lvl="2" indent="-171450" algn="l" fontAlgn="auto">
                        <a:buFont typeface="Wingdings" panose="05000000000000000000" pitchFamily="2" charset="2"/>
                        <a:buChar char="ü"/>
                      </a:pPr>
                      <a:r>
                        <a:rPr lang="en-US" sz="1300" b="0" i="0" dirty="0">
                          <a:solidFill>
                            <a:srgbClr val="000000"/>
                          </a:solidFill>
                          <a:effectLst/>
                        </a:rPr>
                        <a:t>Perform gap</a:t>
                      </a:r>
                      <a:r>
                        <a:rPr lang="en-US" sz="1300" b="0" i="0" baseline="0" dirty="0">
                          <a:solidFill>
                            <a:srgbClr val="000000"/>
                          </a:solidFill>
                          <a:effectLst/>
                        </a:rPr>
                        <a:t> analysis on current training and on boarding process </a:t>
                      </a:r>
                      <a:endParaRPr lang="en-US" sz="1300" b="0" i="0" dirty="0">
                        <a:solidFill>
                          <a:srgbClr val="000000"/>
                        </a:solidFill>
                        <a:effectLst/>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940338"/>
                  </a:ext>
                </a:extLst>
              </a:tr>
              <a:tr h="205899">
                <a:tc>
                  <a:txBody>
                    <a:bodyPr/>
                    <a:lstStyle/>
                    <a:p>
                      <a:pPr marL="1085850" lvl="2" indent="-171450" algn="l" fontAlgn="auto">
                        <a:buFont typeface="Wingdings" panose="05000000000000000000" pitchFamily="2" charset="2"/>
                        <a:buChar char="ü"/>
                      </a:pPr>
                      <a:r>
                        <a:rPr lang="en-US" sz="1300" b="0" i="0" dirty="0">
                          <a:solidFill>
                            <a:srgbClr val="000000"/>
                          </a:solidFill>
                          <a:effectLst/>
                        </a:rPr>
                        <a:t>Review / update</a:t>
                      </a:r>
                      <a:r>
                        <a:rPr lang="en-US" sz="1300" b="0" i="0" baseline="0" dirty="0">
                          <a:solidFill>
                            <a:srgbClr val="000000"/>
                          </a:solidFill>
                          <a:effectLst/>
                        </a:rPr>
                        <a:t> / create registration policies </a:t>
                      </a:r>
                      <a:endParaRPr lang="en-US" sz="1300" b="0" i="0" dirty="0">
                        <a:solidFill>
                          <a:srgbClr val="000000"/>
                        </a:solidFill>
                        <a:effectLst/>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792316"/>
                  </a:ext>
                </a:extLst>
              </a:tr>
              <a:tr h="272839">
                <a:tc>
                  <a:txBody>
                    <a:bodyPr/>
                    <a:lstStyle/>
                    <a:p>
                      <a:pPr marL="1085850" lvl="2" indent="-171450" algn="l" fontAlgn="auto">
                        <a:buFont typeface="Wingdings" panose="05000000000000000000" pitchFamily="2" charset="2"/>
                        <a:buChar char="ü"/>
                      </a:pPr>
                      <a:r>
                        <a:rPr lang="en-US" sz="1300" b="0" i="0" baseline="0" dirty="0">
                          <a:solidFill>
                            <a:srgbClr val="000000"/>
                          </a:solidFill>
                          <a:effectLst/>
                          <a:latin typeface="Calibri" panose="020F0502020204030204" pitchFamily="34" charset="0"/>
                        </a:rPr>
                        <a:t>Define current state &amp; future state workflows  </a:t>
                      </a:r>
                      <a:endParaRPr lang="en-US" sz="1300" b="0" i="0" dirty="0">
                        <a:solidFill>
                          <a:srgbClr val="000000"/>
                        </a:solidFill>
                        <a:effectLst/>
                        <a:latin typeface="Calibri" panose="020F0502020204030204" pitchFamily="34" charset="0"/>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804538"/>
                  </a:ext>
                </a:extLst>
              </a:tr>
              <a:tr h="257694">
                <a:tc>
                  <a:txBody>
                    <a:bodyPr/>
                    <a:lstStyle/>
                    <a:p>
                      <a:pPr marL="1085850" lvl="2" indent="-171450" algn="l" fontAlgn="auto">
                        <a:buFont typeface="Wingdings" panose="05000000000000000000" pitchFamily="2" charset="2"/>
                        <a:buChar char="ü"/>
                      </a:pPr>
                      <a:r>
                        <a:rPr lang="en-US" sz="1300" b="0" i="0" dirty="0">
                          <a:solidFill>
                            <a:srgbClr val="000000"/>
                          </a:solidFill>
                          <a:effectLst/>
                          <a:latin typeface="Calibri" panose="020F0502020204030204" pitchFamily="34" charset="0"/>
                        </a:rPr>
                        <a:t>Identify</a:t>
                      </a:r>
                      <a:r>
                        <a:rPr lang="en-US" sz="1300" b="0" i="0" baseline="0" dirty="0">
                          <a:solidFill>
                            <a:srgbClr val="000000"/>
                          </a:solidFill>
                          <a:effectLst/>
                          <a:latin typeface="Calibri" panose="020F0502020204030204" pitchFamily="34" charset="0"/>
                        </a:rPr>
                        <a:t> system needs &amp; Implement </a:t>
                      </a:r>
                      <a:endParaRPr lang="en-US" sz="1300" b="0" i="0" dirty="0">
                        <a:solidFill>
                          <a:srgbClr val="000000"/>
                        </a:solidFill>
                        <a:effectLst/>
                        <a:latin typeface="Calibri" panose="020F0502020204030204" pitchFamily="34" charset="0"/>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691515"/>
                  </a:ext>
                </a:extLst>
              </a:tr>
              <a:tr h="264622">
                <a:tc>
                  <a:txBody>
                    <a:bodyPr/>
                    <a:lstStyle/>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00" b="0" i="0" dirty="0">
                          <a:solidFill>
                            <a:srgbClr val="000000"/>
                          </a:solidFill>
                          <a:effectLst/>
                          <a:latin typeface="Calibri" panose="020F0502020204030204" pitchFamily="34" charset="0"/>
                        </a:rPr>
                        <a:t>Develop / update</a:t>
                      </a:r>
                      <a:r>
                        <a:rPr lang="en-US" sz="1300" b="0" i="0" baseline="0" dirty="0">
                          <a:solidFill>
                            <a:srgbClr val="000000"/>
                          </a:solidFill>
                          <a:effectLst/>
                          <a:latin typeface="Calibri" panose="020F0502020204030204" pitchFamily="34" charset="0"/>
                        </a:rPr>
                        <a:t> training materials and policies</a:t>
                      </a:r>
                      <a:endParaRPr lang="en-US" sz="1300" b="0" i="0" dirty="0">
                        <a:solidFill>
                          <a:srgbClr val="000000"/>
                        </a:solidFill>
                        <a:effectLst/>
                        <a:latin typeface="Calibri" panose="020F0502020204030204" pitchFamily="34" charset="0"/>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023264"/>
                  </a:ext>
                </a:extLst>
              </a:tr>
              <a:tr h="264622">
                <a:tc>
                  <a:txBody>
                    <a:bodyPr/>
                    <a:lstStyle/>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00" b="0" i="0" dirty="0">
                          <a:solidFill>
                            <a:srgbClr val="000000"/>
                          </a:solidFill>
                          <a:effectLst/>
                          <a:latin typeface="Calibri" panose="020F0502020204030204" pitchFamily="34" charset="0"/>
                        </a:rPr>
                        <a:t>Standardize Patient Access</a:t>
                      </a:r>
                      <a:r>
                        <a:rPr lang="en-US" sz="1300" b="0" i="0" baseline="0" dirty="0">
                          <a:solidFill>
                            <a:srgbClr val="000000"/>
                          </a:solidFill>
                          <a:effectLst/>
                          <a:latin typeface="Calibri" panose="020F0502020204030204" pitchFamily="34" charset="0"/>
                        </a:rPr>
                        <a:t> department onboarding process </a:t>
                      </a:r>
                      <a:endParaRPr lang="en-US" sz="1300" b="0" i="0" dirty="0">
                        <a:solidFill>
                          <a:srgbClr val="000000"/>
                        </a:solidFill>
                        <a:effectLst/>
                        <a:latin typeface="Calibri" panose="020F0502020204030204" pitchFamily="34" charset="0"/>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117405"/>
                  </a:ext>
                </a:extLst>
              </a:tr>
              <a:tr h="207818">
                <a:tc>
                  <a:txBody>
                    <a:bodyPr/>
                    <a:lstStyle/>
                    <a:p>
                      <a:pPr marL="1085850" lvl="2" indent="-171450" algn="l" fontAlgn="auto">
                        <a:buFont typeface="Wingdings" panose="05000000000000000000" pitchFamily="2" charset="2"/>
                        <a:buChar char="ü"/>
                      </a:pPr>
                      <a:r>
                        <a:rPr lang="en-US" sz="1300" b="0" i="0" dirty="0">
                          <a:solidFill>
                            <a:srgbClr val="000000"/>
                          </a:solidFill>
                          <a:effectLst/>
                          <a:latin typeface="Calibri" panose="020F0502020204030204" pitchFamily="34" charset="0"/>
                        </a:rPr>
                        <a:t>Create</a:t>
                      </a:r>
                      <a:r>
                        <a:rPr lang="en-US" sz="1300" b="0" i="0" baseline="0" dirty="0">
                          <a:solidFill>
                            <a:srgbClr val="000000"/>
                          </a:solidFill>
                          <a:effectLst/>
                          <a:latin typeface="Calibri" panose="020F0502020204030204" pitchFamily="34" charset="0"/>
                        </a:rPr>
                        <a:t> a reporting cadence and establish goals </a:t>
                      </a:r>
                      <a:endParaRPr lang="en-US" sz="1300" b="0" i="0" dirty="0">
                        <a:solidFill>
                          <a:srgbClr val="000000"/>
                        </a:solidFill>
                        <a:effectLst/>
                        <a:latin typeface="Calibri" panose="020F0502020204030204" pitchFamily="34" charset="0"/>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72687"/>
                  </a:ext>
                </a:extLst>
              </a:tr>
              <a:tr h="207818">
                <a:tc>
                  <a:txBody>
                    <a:bodyPr/>
                    <a:lstStyle/>
                    <a:p>
                      <a:pPr marL="1085850" lvl="2" indent="-171450" algn="l" fontAlgn="auto">
                        <a:buFont typeface="Wingdings" panose="05000000000000000000" pitchFamily="2" charset="2"/>
                        <a:buChar char="ü"/>
                      </a:pPr>
                      <a:r>
                        <a:rPr lang="en-US" sz="1300" b="0" i="0" dirty="0">
                          <a:solidFill>
                            <a:srgbClr val="000000"/>
                          </a:solidFill>
                          <a:effectLst/>
                          <a:latin typeface="Calibri" panose="020F0502020204030204" pitchFamily="34" charset="0"/>
                        </a:rPr>
                        <a:t>Develop</a:t>
                      </a:r>
                      <a:r>
                        <a:rPr lang="en-US" sz="1300" b="0" i="0" baseline="0" dirty="0">
                          <a:solidFill>
                            <a:srgbClr val="000000"/>
                          </a:solidFill>
                          <a:effectLst/>
                          <a:latin typeface="Calibri" panose="020F0502020204030204" pitchFamily="34" charset="0"/>
                        </a:rPr>
                        <a:t> operational cadence between management team &amp; front line</a:t>
                      </a:r>
                      <a:endParaRPr lang="en-US" sz="1300" b="0" i="0" dirty="0">
                        <a:solidFill>
                          <a:srgbClr val="000000"/>
                        </a:solidFill>
                        <a:effectLst/>
                        <a:latin typeface="Calibri" panose="020F0502020204030204" pitchFamily="34" charset="0"/>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33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27394"/>
                  </a:ext>
                </a:extLst>
              </a:tr>
              <a:tr h="246094">
                <a:tc>
                  <a:txBody>
                    <a:bodyPr/>
                    <a:lstStyle/>
                    <a:p>
                      <a:pPr marL="1085850" lvl="2" indent="-171450" algn="l" fontAlgn="auto">
                        <a:buFont typeface="Wingdings" panose="05000000000000000000" pitchFamily="2" charset="2"/>
                        <a:buChar char="ü"/>
                      </a:pPr>
                      <a:r>
                        <a:rPr lang="en-US" sz="1300" b="0" i="0" dirty="0">
                          <a:solidFill>
                            <a:srgbClr val="000000"/>
                          </a:solidFill>
                          <a:effectLst/>
                          <a:latin typeface="Calibri" panose="020F0502020204030204" pitchFamily="34" charset="0"/>
                        </a:rPr>
                        <a:t>Go Live with future state</a:t>
                      </a:r>
                      <a:r>
                        <a:rPr lang="en-US" sz="1300" b="0" i="0" baseline="0" dirty="0">
                          <a:solidFill>
                            <a:srgbClr val="000000"/>
                          </a:solidFill>
                          <a:effectLst/>
                          <a:latin typeface="Calibri" panose="020F0502020204030204" pitchFamily="34" charset="0"/>
                        </a:rPr>
                        <a:t> process  </a:t>
                      </a:r>
                      <a:endParaRPr lang="en-US" sz="1300" b="0" i="0" dirty="0">
                        <a:solidFill>
                          <a:srgbClr val="000000"/>
                        </a:solidFill>
                        <a:effectLst/>
                        <a:latin typeface="Calibri" panose="020F0502020204030204" pitchFamily="34" charset="0"/>
                      </a:endParaRPr>
                    </a:p>
                  </a:txBody>
                  <a:tcPr>
                    <a:lnL w="13383" cap="flat" cmpd="sng" algn="ctr">
                      <a:solidFill>
                        <a:srgbClr val="000000"/>
                      </a:solidFill>
                      <a:prstDash val="solid"/>
                      <a:round/>
                      <a:headEnd type="none" w="med" len="med"/>
                      <a:tailEnd type="none" w="med" len="med"/>
                    </a:lnL>
                    <a:lnR w="13383" cap="flat" cmpd="sng" algn="ctr">
                      <a:solidFill>
                        <a:srgbClr val="000000"/>
                      </a:solidFill>
                      <a:prstDash val="solid"/>
                      <a:round/>
                      <a:headEnd type="none" w="med" len="med"/>
                      <a:tailEnd type="none" w="med" len="med"/>
                    </a:lnR>
                    <a:lnT w="13383"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969038"/>
                  </a:ext>
                </a:extLst>
              </a:tr>
            </a:tbl>
          </a:graphicData>
        </a:graphic>
      </p:graphicFrame>
      <p:sp>
        <p:nvSpPr>
          <p:cNvPr id="17" name="Rectangle 3"/>
          <p:cNvSpPr>
            <a:spLocks noChangeArrowheads="1"/>
          </p:cNvSpPr>
          <p:nvPr/>
        </p:nvSpPr>
        <p:spPr bwMode="auto">
          <a:xfrm>
            <a:off x="1490663" y="1870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Oval 20"/>
          <p:cNvSpPr/>
          <p:nvPr/>
        </p:nvSpPr>
        <p:spPr>
          <a:xfrm>
            <a:off x="2281278" y="3449993"/>
            <a:ext cx="927413" cy="87850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stretch>
            <a:fillRect/>
          </a:stretch>
        </p:blipFill>
        <p:spPr>
          <a:xfrm>
            <a:off x="2452645" y="3591591"/>
            <a:ext cx="584676" cy="538212"/>
          </a:xfrm>
          <a:prstGeom prst="rect">
            <a:avLst/>
          </a:prstGeom>
        </p:spPr>
      </p:pic>
      <p:sp>
        <p:nvSpPr>
          <p:cNvPr id="27" name="Oval 26"/>
          <p:cNvSpPr/>
          <p:nvPr/>
        </p:nvSpPr>
        <p:spPr>
          <a:xfrm>
            <a:off x="2235591" y="4416323"/>
            <a:ext cx="1018785" cy="961427"/>
          </a:xfrm>
          <a:prstGeom prst="ellipse">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235591" y="5434507"/>
            <a:ext cx="1018785" cy="961427"/>
          </a:xfrm>
          <a:prstGeom prst="ellipse">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83492" y="4457781"/>
            <a:ext cx="927413" cy="87850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81278" y="5480742"/>
            <a:ext cx="927413" cy="87850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2436561" y="4582337"/>
            <a:ext cx="616844" cy="610188"/>
          </a:xfrm>
          <a:prstGeom prst="rect">
            <a:avLst/>
          </a:prstGeom>
        </p:spPr>
      </p:pic>
      <p:pic>
        <p:nvPicPr>
          <p:cNvPr id="20" name="Picture 19"/>
          <p:cNvPicPr>
            <a:picLocks noChangeAspect="1"/>
          </p:cNvPicPr>
          <p:nvPr/>
        </p:nvPicPr>
        <p:blipFill>
          <a:blip r:embed="rId6"/>
          <a:stretch>
            <a:fillRect/>
          </a:stretch>
        </p:blipFill>
        <p:spPr>
          <a:xfrm>
            <a:off x="2415473" y="5667747"/>
            <a:ext cx="621848" cy="529203"/>
          </a:xfrm>
          <a:prstGeom prst="rect">
            <a:avLst/>
          </a:prstGeom>
        </p:spPr>
      </p:pic>
    </p:spTree>
    <p:extLst>
      <p:ext uri="{BB962C8B-B14F-4D97-AF65-F5344CB8AC3E}">
        <p14:creationId xmlns:p14="http://schemas.microsoft.com/office/powerpoint/2010/main" val="91223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369" y="1178007"/>
            <a:ext cx="3305694" cy="2248247"/>
          </a:xfrm>
        </p:spPr>
        <p:txBody>
          <a:bodyPr>
            <a:normAutofit/>
          </a:bodyPr>
          <a:lstStyle/>
          <a:p>
            <a:pPr marL="0" indent="0">
              <a:lnSpc>
                <a:spcPct val="100000"/>
              </a:lnSpc>
              <a:buNone/>
            </a:pPr>
            <a:r>
              <a:rPr lang="en-US" sz="1600" dirty="0"/>
              <a:t>Hospitals </a:t>
            </a:r>
          </a:p>
          <a:p>
            <a:pPr marL="0" indent="0">
              <a:lnSpc>
                <a:spcPct val="100000"/>
              </a:lnSpc>
              <a:buNone/>
            </a:pPr>
            <a:r>
              <a:rPr lang="en-US" sz="1600" dirty="0"/>
              <a:t>Licensed Beds</a:t>
            </a:r>
          </a:p>
          <a:p>
            <a:pPr marL="0" indent="0">
              <a:lnSpc>
                <a:spcPct val="100000"/>
              </a:lnSpc>
              <a:buNone/>
            </a:pPr>
            <a:r>
              <a:rPr lang="en-US" sz="1600" dirty="0"/>
              <a:t>Net Patient Revenue</a:t>
            </a:r>
          </a:p>
          <a:p>
            <a:pPr marL="0" indent="0">
              <a:lnSpc>
                <a:spcPct val="100000"/>
              </a:lnSpc>
              <a:buNone/>
            </a:pPr>
            <a:r>
              <a:rPr lang="en-US" sz="1600" dirty="0"/>
              <a:t>Medical Specialties </a:t>
            </a:r>
          </a:p>
          <a:p>
            <a:pPr marL="0" indent="0">
              <a:lnSpc>
                <a:spcPct val="100000"/>
              </a:lnSpc>
              <a:buNone/>
            </a:pPr>
            <a:r>
              <a:rPr lang="en-US" sz="1600" dirty="0"/>
              <a:t>Employed Physicians</a:t>
            </a:r>
          </a:p>
          <a:p>
            <a:pPr marL="0" indent="0">
              <a:buNone/>
            </a:pPr>
            <a:endParaRPr lang="en-US" sz="1800" dirty="0"/>
          </a:p>
          <a:p>
            <a:pPr marL="0" indent="0">
              <a:buNone/>
            </a:pPr>
            <a:endParaRPr lang="en-US" sz="1800" u="sng" dirty="0"/>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77889" y="133308"/>
            <a:ext cx="8816482" cy="1123646"/>
          </a:xfrm>
        </p:spPr>
        <p:txBody>
          <a:bodyPr>
            <a:normAutofit/>
          </a:bodyPr>
          <a:lstStyle/>
          <a:p>
            <a:r>
              <a:rPr lang="en-US" sz="2800" dirty="0"/>
              <a:t>Patient Access Tango			                A Case Study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a:t>
            </a:fld>
            <a:endParaRPr lang="en-US" dirty="0">
              <a:solidFill>
                <a:prstClr val="black">
                  <a:tint val="75000"/>
                </a:prstClr>
              </a:solidFill>
            </a:endParaRPr>
          </a:p>
        </p:txBody>
      </p:sp>
      <p:sp>
        <p:nvSpPr>
          <p:cNvPr id="6" name="Rectangle 5"/>
          <p:cNvSpPr/>
          <p:nvPr/>
        </p:nvSpPr>
        <p:spPr>
          <a:xfrm>
            <a:off x="177889" y="3646207"/>
            <a:ext cx="8251216" cy="2277547"/>
          </a:xfrm>
          <a:prstGeom prst="rect">
            <a:avLst/>
          </a:prstGeom>
        </p:spPr>
        <p:txBody>
          <a:bodyPr wrap="square">
            <a:spAutoFit/>
          </a:bodyPr>
          <a:lstStyle/>
          <a:p>
            <a:r>
              <a:rPr lang="en-US" u="sng" dirty="0"/>
              <a:t>Revenue Cycle / Patient Access Background</a:t>
            </a:r>
          </a:p>
          <a:p>
            <a:endParaRPr lang="en-US" dirty="0"/>
          </a:p>
          <a:p>
            <a:r>
              <a:rPr lang="en-US" dirty="0"/>
              <a:t>A structured, organized Revenue Cycle is somewhat new to this AMC within the last five years. During that time, the Organization hired its first formal Patient Access Director with oversight for Emergency Department registration, financial clearance for scheduled diagnostics and admissions, and financial counseling functions. </a:t>
            </a:r>
          </a:p>
          <a:p>
            <a:endParaRPr lang="en-US" dirty="0"/>
          </a:p>
          <a:p>
            <a:endParaRPr lang="en-US" sz="1600" dirty="0"/>
          </a:p>
        </p:txBody>
      </p:sp>
      <p:sp>
        <p:nvSpPr>
          <p:cNvPr id="7" name="Content Placeholder 2"/>
          <p:cNvSpPr txBox="1">
            <a:spLocks/>
          </p:cNvSpPr>
          <p:nvPr/>
        </p:nvSpPr>
        <p:spPr>
          <a:xfrm>
            <a:off x="177889" y="1178007"/>
            <a:ext cx="4477238" cy="1894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u="sng" dirty="0"/>
              <a:t>Organizational Overview </a:t>
            </a:r>
          </a:p>
          <a:p>
            <a:pPr marL="0" indent="0">
              <a:buFont typeface="Arial" panose="020B0604020202020204" pitchFamily="34" charset="0"/>
              <a:buNone/>
            </a:pPr>
            <a:r>
              <a:rPr lang="en-US" sz="1800" dirty="0"/>
              <a:t>Our client is an Academic Medical Center (AMC) located in the Southeast. The organization is designated as a Level I trauma center that includes a children’s hospital, a community health center and other non-acute facilities. </a:t>
            </a:r>
          </a:p>
        </p:txBody>
      </p:sp>
      <p:cxnSp>
        <p:nvCxnSpPr>
          <p:cNvPr id="9" name="Straight Connector 8"/>
          <p:cNvCxnSpPr/>
          <p:nvPr/>
        </p:nvCxnSpPr>
        <p:spPr>
          <a:xfrm>
            <a:off x="4655127" y="1238600"/>
            <a:ext cx="0" cy="1594262"/>
          </a:xfrm>
          <a:prstGeom prst="line">
            <a:avLst/>
          </a:prstGeom>
          <a:ln>
            <a:solidFill>
              <a:srgbClr val="80008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5110076" y="1492321"/>
            <a:ext cx="2595822" cy="15241"/>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118389" y="1863468"/>
            <a:ext cx="2595822" cy="11085"/>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5118389" y="2231440"/>
            <a:ext cx="2595822" cy="1855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5118389" y="2615197"/>
            <a:ext cx="2595822" cy="7466"/>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118389" y="2973443"/>
            <a:ext cx="2595822" cy="11372"/>
          </a:xfrm>
          <a:prstGeom prst="line">
            <a:avLst/>
          </a:prstGeom>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7212326" y="1187261"/>
            <a:ext cx="299258" cy="369332"/>
          </a:xfrm>
          <a:prstGeom prst="rect">
            <a:avLst/>
          </a:prstGeom>
          <a:noFill/>
        </p:spPr>
        <p:txBody>
          <a:bodyPr wrap="square" rtlCol="0">
            <a:spAutoFit/>
          </a:bodyPr>
          <a:lstStyle/>
          <a:p>
            <a:r>
              <a:rPr lang="en-US" b="1" dirty="0">
                <a:solidFill>
                  <a:srgbClr val="339966"/>
                </a:solidFill>
              </a:rPr>
              <a:t>3</a:t>
            </a:r>
          </a:p>
        </p:txBody>
      </p:sp>
      <p:sp>
        <p:nvSpPr>
          <p:cNvPr id="31" name="TextBox 30"/>
          <p:cNvSpPr txBox="1"/>
          <p:nvPr/>
        </p:nvSpPr>
        <p:spPr>
          <a:xfrm>
            <a:off x="7056892" y="2648196"/>
            <a:ext cx="537382" cy="369332"/>
          </a:xfrm>
          <a:prstGeom prst="rect">
            <a:avLst/>
          </a:prstGeom>
          <a:noFill/>
        </p:spPr>
        <p:txBody>
          <a:bodyPr wrap="square" rtlCol="0">
            <a:spAutoFit/>
          </a:bodyPr>
          <a:lstStyle/>
          <a:p>
            <a:r>
              <a:rPr lang="en-US" b="1" dirty="0">
                <a:solidFill>
                  <a:srgbClr val="339966"/>
                </a:solidFill>
              </a:rPr>
              <a:t>800</a:t>
            </a:r>
          </a:p>
        </p:txBody>
      </p:sp>
      <p:sp>
        <p:nvSpPr>
          <p:cNvPr id="32" name="TextBox 31"/>
          <p:cNvSpPr txBox="1"/>
          <p:nvPr/>
        </p:nvSpPr>
        <p:spPr>
          <a:xfrm>
            <a:off x="7056892" y="2301653"/>
            <a:ext cx="537382" cy="369332"/>
          </a:xfrm>
          <a:prstGeom prst="rect">
            <a:avLst/>
          </a:prstGeom>
          <a:noFill/>
        </p:spPr>
        <p:txBody>
          <a:bodyPr wrap="square" rtlCol="0">
            <a:spAutoFit/>
          </a:bodyPr>
          <a:lstStyle/>
          <a:p>
            <a:r>
              <a:rPr lang="en-US" b="1" dirty="0">
                <a:solidFill>
                  <a:srgbClr val="339966"/>
                </a:solidFill>
              </a:rPr>
              <a:t>200</a:t>
            </a:r>
          </a:p>
        </p:txBody>
      </p:sp>
      <p:sp>
        <p:nvSpPr>
          <p:cNvPr id="33" name="TextBox 32"/>
          <p:cNvSpPr txBox="1"/>
          <p:nvPr/>
        </p:nvSpPr>
        <p:spPr>
          <a:xfrm>
            <a:off x="7093264" y="1560742"/>
            <a:ext cx="537382" cy="369332"/>
          </a:xfrm>
          <a:prstGeom prst="rect">
            <a:avLst/>
          </a:prstGeom>
          <a:noFill/>
        </p:spPr>
        <p:txBody>
          <a:bodyPr wrap="square" rtlCol="0">
            <a:spAutoFit/>
          </a:bodyPr>
          <a:lstStyle/>
          <a:p>
            <a:r>
              <a:rPr lang="en-US" b="1" dirty="0">
                <a:solidFill>
                  <a:srgbClr val="339966"/>
                </a:solidFill>
              </a:rPr>
              <a:t>811</a:t>
            </a:r>
          </a:p>
        </p:txBody>
      </p:sp>
      <p:sp>
        <p:nvSpPr>
          <p:cNvPr id="8" name="TextBox 7">
            <a:extLst>
              <a:ext uri="{FF2B5EF4-FFF2-40B4-BE49-F238E27FC236}">
                <a16:creationId xmlns:a16="http://schemas.microsoft.com/office/drawing/2014/main" id="{FB52EB94-9B53-4EAB-83DD-D0BE3A01BA61}"/>
              </a:ext>
            </a:extLst>
          </p:cNvPr>
          <p:cNvSpPr txBox="1"/>
          <p:nvPr/>
        </p:nvSpPr>
        <p:spPr>
          <a:xfrm>
            <a:off x="6933931" y="1880660"/>
            <a:ext cx="891228" cy="369332"/>
          </a:xfrm>
          <a:prstGeom prst="rect">
            <a:avLst/>
          </a:prstGeom>
          <a:noFill/>
        </p:spPr>
        <p:txBody>
          <a:bodyPr wrap="square" rtlCol="0">
            <a:spAutoFit/>
          </a:bodyPr>
          <a:lstStyle/>
          <a:p>
            <a:r>
              <a:rPr lang="en-US" b="1" dirty="0">
                <a:solidFill>
                  <a:srgbClr val="339966"/>
                </a:solidFill>
              </a:rPr>
              <a:t>$1.8B</a:t>
            </a:r>
          </a:p>
        </p:txBody>
      </p:sp>
    </p:spTree>
    <p:extLst>
      <p:ext uri="{BB962C8B-B14F-4D97-AF65-F5344CB8AC3E}">
        <p14:creationId xmlns:p14="http://schemas.microsoft.com/office/powerpoint/2010/main" val="2206782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BAFD09-8565-3F4F-A3E4-EC67AACF5992}"/>
              </a:ext>
            </a:extLst>
          </p:cNvPr>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209284B6-841D-EB44-86D4-9661B73E1A14}"/>
              </a:ext>
            </a:extLst>
          </p:cNvPr>
          <p:cNvSpPr>
            <a:spLocks noGrp="1"/>
          </p:cNvSpPr>
          <p:nvPr>
            <p:ph type="sldNum" sz="quarter" idx="12"/>
          </p:nvPr>
        </p:nvSpPr>
        <p:spPr/>
        <p:txBody>
          <a:bodyPr/>
          <a:lstStyle/>
          <a:p>
            <a:fld id="{ABC4D82A-6D00-4DB7-A166-2FE889CD0FF0}" type="slidenum">
              <a:rPr lang="en-US" smtClean="0">
                <a:solidFill>
                  <a:prstClr val="black">
                    <a:tint val="75000"/>
                  </a:prstClr>
                </a:solidFill>
              </a:rPr>
              <a:pPr/>
              <a:t>30</a:t>
            </a:fld>
            <a:endParaRPr lang="en-US">
              <a:solidFill>
                <a:prstClr val="black">
                  <a:tint val="75000"/>
                </a:prstClr>
              </a:solidFill>
            </a:endParaRPr>
          </a:p>
        </p:txBody>
      </p:sp>
      <p:pic>
        <p:nvPicPr>
          <p:cNvPr id="7170" name="Picture 2" descr="ARGENTINE TANGO: A feeling to be danced.">
            <a:extLst>
              <a:ext uri="{FF2B5EF4-FFF2-40B4-BE49-F238E27FC236}">
                <a16:creationId xmlns:a16="http://schemas.microsoft.com/office/drawing/2014/main" id="{7718CF0B-3C42-3048-934A-8364271F4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080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567" y="1410190"/>
            <a:ext cx="5297128" cy="2535384"/>
          </a:xfrm>
        </p:spPr>
        <p:txBody>
          <a:bodyPr>
            <a:normAutofit/>
          </a:bodyPr>
          <a:lstStyle/>
          <a:p>
            <a:pPr marL="0" indent="0">
              <a:buNone/>
            </a:pPr>
            <a:endParaRPr lang="en-US" sz="1800" dirty="0"/>
          </a:p>
          <a:p>
            <a:pPr marL="457200" lvl="1" indent="0">
              <a:buNone/>
            </a:pPr>
            <a:endParaRPr lang="en-US" sz="2200" dirty="0"/>
          </a:p>
          <a:p>
            <a:pPr marL="457200" lvl="1" indent="0">
              <a:buNone/>
            </a:pPr>
            <a:endParaRPr lang="en-US" sz="2200" dirty="0"/>
          </a:p>
          <a:p>
            <a:pPr marL="914400" lvl="2" indent="0">
              <a:buNone/>
            </a:pPr>
            <a:r>
              <a:rPr lang="en-US" sz="2600" b="1" dirty="0"/>
              <a:t>Financial Pre-Service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0389" y="308392"/>
            <a:ext cx="9099115" cy="939035"/>
          </a:xfrm>
        </p:spPr>
        <p:txBody>
          <a:bodyPr>
            <a:normAutofit/>
          </a:bodyPr>
          <a:lstStyle/>
          <a:p>
            <a:r>
              <a:rPr lang="en-US" sz="2800" dirty="0"/>
              <a:t>Standardization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31</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3258848" y="3554240"/>
            <a:ext cx="1928293" cy="1280217"/>
          </a:xfrm>
          <a:prstGeom prst="rect">
            <a:avLst/>
          </a:prstGeom>
        </p:spPr>
      </p:pic>
    </p:spTree>
    <p:extLst>
      <p:ext uri="{BB962C8B-B14F-4D97-AF65-F5344CB8AC3E}">
        <p14:creationId xmlns:p14="http://schemas.microsoft.com/office/powerpoint/2010/main" val="3109471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 y="133307"/>
            <a:ext cx="9998991" cy="1325563"/>
          </a:xfrm>
        </p:spPr>
        <p:txBody>
          <a:bodyPr>
            <a:normAutofit/>
          </a:bodyPr>
          <a:lstStyle/>
          <a:p>
            <a:r>
              <a:rPr lang="en-US" sz="2800" dirty="0"/>
              <a:t>Standardization 				    Financial Pre-service </a:t>
            </a:r>
            <a:endParaRPr lang="en-US" sz="2800" strike="sngStrike" dirty="0"/>
          </a:p>
        </p:txBody>
      </p:sp>
      <p:sp>
        <p:nvSpPr>
          <p:cNvPr id="4" name="Footer Placeholder 3"/>
          <p:cNvSpPr>
            <a:spLocks noGrp="1"/>
          </p:cNvSpPr>
          <p:nvPr>
            <p:ph type="ftr" sz="quarter" idx="11"/>
          </p:nvPr>
        </p:nvSpPr>
        <p:spPr>
          <a:xfrm>
            <a:off x="2558561" y="6375811"/>
            <a:ext cx="3086100" cy="365125"/>
          </a:xfrm>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32</a:t>
            </a:fld>
            <a:endParaRPr lang="en-US" dirty="0">
              <a:solidFill>
                <a:prstClr val="black">
                  <a:tint val="75000"/>
                </a:prstClr>
              </a:solidFill>
            </a:endParaRPr>
          </a:p>
        </p:txBody>
      </p:sp>
      <p:sp>
        <p:nvSpPr>
          <p:cNvPr id="7" name="Content Placeholder 2"/>
          <p:cNvSpPr>
            <a:spLocks noGrp="1"/>
          </p:cNvSpPr>
          <p:nvPr>
            <p:ph idx="1"/>
          </p:nvPr>
        </p:nvSpPr>
        <p:spPr>
          <a:xfrm>
            <a:off x="284560" y="1198536"/>
            <a:ext cx="8725217" cy="5207463"/>
          </a:xfrm>
        </p:spPr>
        <p:txBody>
          <a:bodyPr>
            <a:normAutofit/>
          </a:bodyPr>
          <a:lstStyle/>
          <a:p>
            <a:pPr marL="0" indent="0">
              <a:buNone/>
            </a:pPr>
            <a:endParaRPr lang="en-US" sz="1800" dirty="0"/>
          </a:p>
          <a:p>
            <a:pPr marL="0" indent="0">
              <a:buNone/>
            </a:pPr>
            <a:endParaRPr lang="en-US" sz="1800" dirty="0"/>
          </a:p>
          <a:p>
            <a:pPr marL="0" indent="0">
              <a:buNone/>
            </a:pPr>
            <a:endParaRPr lang="en-US" sz="1800" dirty="0"/>
          </a:p>
        </p:txBody>
      </p:sp>
      <p:sp>
        <p:nvSpPr>
          <p:cNvPr id="14" name="Rectangle 2"/>
          <p:cNvSpPr>
            <a:spLocks noChangeArrowheads="1"/>
          </p:cNvSpPr>
          <p:nvPr/>
        </p:nvSpPr>
        <p:spPr bwMode="auto">
          <a:xfrm>
            <a:off x="1581517" y="22866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3"/>
          <p:cNvSpPr>
            <a:spLocks noChangeArrowheads="1"/>
          </p:cNvSpPr>
          <p:nvPr/>
        </p:nvSpPr>
        <p:spPr bwMode="auto">
          <a:xfrm>
            <a:off x="1490663" y="1870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p:nvPr/>
        </p:nvSpPr>
        <p:spPr>
          <a:xfrm>
            <a:off x="175840" y="1106700"/>
            <a:ext cx="9009777" cy="5078313"/>
          </a:xfrm>
          <a:prstGeom prst="rect">
            <a:avLst/>
          </a:prstGeom>
        </p:spPr>
        <p:txBody>
          <a:bodyPr wrap="square">
            <a:spAutoFit/>
          </a:bodyPr>
          <a:lstStyle/>
          <a:p>
            <a:r>
              <a:rPr lang="en-US" b="1" dirty="0"/>
              <a:t>The planning and mapping phases for the pre-service functions began with establishing </a:t>
            </a:r>
          </a:p>
          <a:p>
            <a:r>
              <a:rPr lang="en-US" b="1" dirty="0"/>
              <a:t>partnerships with stakeholders. Radiology was chosen. </a:t>
            </a:r>
          </a:p>
          <a:p>
            <a:endParaRPr lang="en-US" sz="1200" u="sng" dirty="0"/>
          </a:p>
          <a:p>
            <a:r>
              <a:rPr lang="en-US" i="1" u="sng" dirty="0"/>
              <a:t>Weekly meetings between Radiology and FPS were scheduled</a:t>
            </a:r>
          </a:p>
          <a:p>
            <a:pPr marL="285750" indent="-285750">
              <a:buFont typeface="Arial" panose="020B0604020202020204" pitchFamily="34" charset="0"/>
              <a:buChar char="•"/>
            </a:pPr>
            <a:r>
              <a:rPr lang="en-US" dirty="0"/>
              <a:t>Together, the team developed a list of issues/barriers impacting  </a:t>
            </a:r>
          </a:p>
          <a:p>
            <a:pPr marL="742950" lvl="1" indent="-285750">
              <a:buFont typeface="Arial" panose="020B0604020202020204" pitchFamily="34" charset="0"/>
              <a:buChar char="•"/>
            </a:pPr>
            <a:r>
              <a:rPr lang="en-US" dirty="0"/>
              <a:t>FPS late starts on authorization process</a:t>
            </a:r>
          </a:p>
          <a:p>
            <a:pPr marL="742950" lvl="1" indent="-285750">
              <a:buFont typeface="Arial" panose="020B0604020202020204" pitchFamily="34" charset="0"/>
              <a:buChar char="•"/>
            </a:pPr>
            <a:r>
              <a:rPr lang="en-US" dirty="0"/>
              <a:t>Peer to Peer (P2P) process issues</a:t>
            </a:r>
          </a:p>
          <a:p>
            <a:pPr marL="742950" lvl="1" indent="-285750">
              <a:buFont typeface="Arial" panose="020B0604020202020204" pitchFamily="34" charset="0"/>
              <a:buChar char="•"/>
            </a:pPr>
            <a:r>
              <a:rPr lang="en-US" dirty="0"/>
              <a:t>Inconsistent process for delay/reschedule process</a:t>
            </a:r>
          </a:p>
          <a:p>
            <a:pPr lvl="1"/>
            <a:endParaRPr lang="en-US" sz="1200" dirty="0"/>
          </a:p>
          <a:p>
            <a:pPr marL="285750" indent="-285750">
              <a:buFont typeface="Arial" panose="020B0604020202020204" pitchFamily="34" charset="0"/>
              <a:buChar char="•"/>
            </a:pPr>
            <a:r>
              <a:rPr lang="en-US" dirty="0"/>
              <a:t>Immediate corrective actions were identified, resolution paths were developed, and outcomes were tracked and discussed during the meetings</a:t>
            </a:r>
          </a:p>
          <a:p>
            <a:endParaRPr lang="en-US" sz="1200" dirty="0"/>
          </a:p>
          <a:p>
            <a:pPr marL="285750" indent="-285750">
              <a:buFont typeface="Arial" panose="020B0604020202020204" pitchFamily="34" charset="0"/>
              <a:buChar char="•"/>
            </a:pPr>
            <a:r>
              <a:rPr lang="en-US" dirty="0"/>
              <a:t>Continuous process improvements were incorporated into the Patient Access project plans</a:t>
            </a:r>
          </a:p>
          <a:p>
            <a:endParaRPr lang="en-US" sz="1200" u="sng" dirty="0"/>
          </a:p>
          <a:p>
            <a:r>
              <a:rPr lang="en-US" i="1" u="sng" dirty="0"/>
              <a:t>The blended team presented barriers to the Clinical leaders</a:t>
            </a:r>
          </a:p>
          <a:p>
            <a:pPr marL="285750" indent="-285750">
              <a:buFont typeface="Arial" panose="020B0604020202020204" pitchFamily="34" charset="0"/>
              <a:buChar char="•"/>
            </a:pPr>
            <a:r>
              <a:rPr lang="en-US" dirty="0"/>
              <a:t>Details regarding the “who, what, where &amp; whys” of Peer to Peer requests were co-presented</a:t>
            </a:r>
          </a:p>
          <a:p>
            <a:endParaRPr lang="en-US" sz="1200" dirty="0"/>
          </a:p>
          <a:p>
            <a:pPr marL="285750" indent="-285750">
              <a:buFont typeface="Arial" panose="020B0604020202020204" pitchFamily="34" charset="0"/>
              <a:buChar char="•"/>
            </a:pPr>
            <a:r>
              <a:rPr lang="en-US" dirty="0"/>
              <a:t>Administrative point of contacts were established for escalation purposes </a:t>
            </a:r>
          </a:p>
          <a:p>
            <a:endParaRPr lang="en-US" sz="1200" dirty="0"/>
          </a:p>
        </p:txBody>
      </p:sp>
    </p:spTree>
    <p:extLst>
      <p:ext uri="{BB962C8B-B14F-4D97-AF65-F5344CB8AC3E}">
        <p14:creationId xmlns:p14="http://schemas.microsoft.com/office/powerpoint/2010/main" val="1375087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 y="40690"/>
            <a:ext cx="9998991" cy="1325563"/>
          </a:xfrm>
        </p:spPr>
        <p:txBody>
          <a:bodyPr>
            <a:normAutofit/>
          </a:bodyPr>
          <a:lstStyle/>
          <a:p>
            <a:r>
              <a:rPr lang="en-US" sz="2800" dirty="0"/>
              <a:t>Standardization 				    Financial Pre-service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33</a:t>
            </a:fld>
            <a:endParaRPr lang="en-US" dirty="0">
              <a:solidFill>
                <a:prstClr val="black">
                  <a:tint val="75000"/>
                </a:prstClr>
              </a:solidFill>
            </a:endParaRPr>
          </a:p>
        </p:txBody>
      </p:sp>
      <p:sp>
        <p:nvSpPr>
          <p:cNvPr id="7" name="Content Placeholder 2"/>
          <p:cNvSpPr>
            <a:spLocks noGrp="1"/>
          </p:cNvSpPr>
          <p:nvPr>
            <p:ph idx="1"/>
          </p:nvPr>
        </p:nvSpPr>
        <p:spPr>
          <a:xfrm>
            <a:off x="418783" y="2630847"/>
            <a:ext cx="8725217" cy="5207463"/>
          </a:xfrm>
        </p:spPr>
        <p:txBody>
          <a:bodyPr>
            <a:normAutofit/>
          </a:bodyPr>
          <a:lstStyle/>
          <a:p>
            <a:pPr marL="0" indent="0">
              <a:buNone/>
            </a:pPr>
            <a:endParaRPr lang="en-US" sz="1800" dirty="0"/>
          </a:p>
          <a:p>
            <a:pPr marL="0" indent="0">
              <a:buNone/>
            </a:pPr>
            <a:endParaRPr lang="en-US" sz="1800" dirty="0"/>
          </a:p>
          <a:p>
            <a:pPr marL="0" indent="0">
              <a:buNone/>
            </a:pPr>
            <a:endParaRPr lang="en-US" sz="1800" dirty="0"/>
          </a:p>
        </p:txBody>
      </p:sp>
      <p:sp>
        <p:nvSpPr>
          <p:cNvPr id="14" name="Rectangle 2"/>
          <p:cNvSpPr>
            <a:spLocks noChangeArrowheads="1"/>
          </p:cNvSpPr>
          <p:nvPr/>
        </p:nvSpPr>
        <p:spPr bwMode="auto">
          <a:xfrm>
            <a:off x="1581517" y="22866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214541" y="2514890"/>
            <a:ext cx="8292915" cy="3281780"/>
          </a:xfrm>
          <a:prstGeom prst="rect">
            <a:avLst/>
          </a:prstGeom>
        </p:spPr>
      </p:pic>
      <p:sp>
        <p:nvSpPr>
          <p:cNvPr id="8" name="Rectangle 7"/>
          <p:cNvSpPr/>
          <p:nvPr/>
        </p:nvSpPr>
        <p:spPr>
          <a:xfrm>
            <a:off x="214541" y="1110323"/>
            <a:ext cx="8929459" cy="1200329"/>
          </a:xfrm>
          <a:prstGeom prst="rect">
            <a:avLst/>
          </a:prstGeom>
        </p:spPr>
        <p:txBody>
          <a:bodyPr wrap="square">
            <a:spAutoFit/>
          </a:bodyPr>
          <a:lstStyle/>
          <a:p>
            <a:r>
              <a:rPr lang="en-US" b="1" dirty="0"/>
              <a:t>Workflows for the financial pre-service team was designed to address:</a:t>
            </a:r>
          </a:p>
          <a:p>
            <a:pPr marL="742950" lvl="1" indent="-285750">
              <a:buFont typeface="Arial" panose="020B0604020202020204" pitchFamily="34" charset="0"/>
              <a:buChar char="•"/>
            </a:pPr>
            <a:r>
              <a:rPr lang="en-US" dirty="0"/>
              <a:t>Timeliness of pre-service “first touch” </a:t>
            </a:r>
          </a:p>
          <a:p>
            <a:pPr marL="742950" lvl="1" indent="-285750">
              <a:buFont typeface="Arial" panose="020B0604020202020204" pitchFamily="34" charset="0"/>
              <a:buChar char="•"/>
            </a:pPr>
            <a:r>
              <a:rPr lang="en-US" dirty="0"/>
              <a:t>Multiple touches by staff that slow down productivity </a:t>
            </a:r>
          </a:p>
          <a:p>
            <a:pPr marL="742950" lvl="1" indent="-285750">
              <a:buFont typeface="Arial" panose="020B0604020202020204" pitchFamily="34" charset="0"/>
              <a:buChar char="•"/>
            </a:pPr>
            <a:r>
              <a:rPr lang="en-US" dirty="0"/>
              <a:t>Timelier escalation when there is a barrier to securing a valid prior-authorization</a:t>
            </a:r>
          </a:p>
        </p:txBody>
      </p:sp>
    </p:spTree>
    <p:extLst>
      <p:ext uri="{BB962C8B-B14F-4D97-AF65-F5344CB8AC3E}">
        <p14:creationId xmlns:p14="http://schemas.microsoft.com/office/powerpoint/2010/main" val="3182704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88" y="314245"/>
            <a:ext cx="8966111" cy="939035"/>
          </a:xfrm>
        </p:spPr>
        <p:txBody>
          <a:bodyPr>
            <a:normAutofit/>
          </a:bodyPr>
          <a:lstStyle/>
          <a:p>
            <a:r>
              <a:rPr lang="en-US" sz="2800" dirty="0"/>
              <a:t>Standardization						Recap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34</a:t>
            </a:fld>
            <a:endParaRPr lang="en-US" dirty="0">
              <a:solidFill>
                <a:prstClr val="black">
                  <a:tint val="75000"/>
                </a:prstClr>
              </a:solidFill>
            </a:endParaRPr>
          </a:p>
        </p:txBody>
      </p:sp>
      <p:sp>
        <p:nvSpPr>
          <p:cNvPr id="10" name="Rectangle 9"/>
          <p:cNvSpPr/>
          <p:nvPr/>
        </p:nvSpPr>
        <p:spPr>
          <a:xfrm>
            <a:off x="177888" y="1597729"/>
            <a:ext cx="8512233" cy="3724096"/>
          </a:xfrm>
          <a:prstGeom prst="rect">
            <a:avLst/>
          </a:prstGeom>
        </p:spPr>
        <p:txBody>
          <a:bodyPr wrap="square">
            <a:spAutoFit/>
          </a:bodyPr>
          <a:lstStyle/>
          <a:p>
            <a:pPr lvl="1"/>
            <a:endParaRPr lang="en-US" sz="2000" dirty="0"/>
          </a:p>
          <a:p>
            <a:pPr lvl="1"/>
            <a:r>
              <a:rPr lang="en-US" sz="2400" dirty="0"/>
              <a:t>In conclusion, </a:t>
            </a:r>
            <a:r>
              <a:rPr lang="en-US" sz="2400" b="1" dirty="0"/>
              <a:t>this Standardization was successful </a:t>
            </a:r>
            <a:r>
              <a:rPr lang="en-US" sz="2400" dirty="0"/>
              <a:t>because: </a:t>
            </a:r>
          </a:p>
          <a:p>
            <a:pPr lvl="1"/>
            <a:endParaRPr lang="en-US" sz="2400" dirty="0"/>
          </a:p>
          <a:p>
            <a:pPr marL="1257300" lvl="2" indent="-342900">
              <a:buFont typeface="Arial" panose="020B0604020202020204" pitchFamily="34" charset="0"/>
              <a:buChar char="•"/>
            </a:pPr>
            <a:r>
              <a:rPr lang="en-US" sz="2400" dirty="0"/>
              <a:t>We had a detailed plan, action owners, and timelines</a:t>
            </a:r>
          </a:p>
          <a:p>
            <a:pPr lvl="2"/>
            <a:endParaRPr lang="en-US" sz="1200" dirty="0"/>
          </a:p>
          <a:p>
            <a:pPr marL="1257300" lvl="2" indent="-342900">
              <a:buFont typeface="Arial" panose="020B0604020202020204" pitchFamily="34" charset="0"/>
              <a:buChar char="•"/>
            </a:pPr>
            <a:r>
              <a:rPr lang="en-US" sz="2400" dirty="0"/>
              <a:t>Processes and workflows that established the standards were well documented and socialized </a:t>
            </a:r>
          </a:p>
          <a:p>
            <a:pPr lvl="2"/>
            <a:endParaRPr lang="en-US" sz="800" dirty="0"/>
          </a:p>
          <a:p>
            <a:pPr marL="1257300" lvl="2" indent="-342900">
              <a:buFont typeface="Arial" panose="020B0604020202020204" pitchFamily="34" charset="0"/>
              <a:buChar char="•"/>
            </a:pPr>
            <a:r>
              <a:rPr lang="en-US" sz="2400" dirty="0"/>
              <a:t>Expectations were clear and were mandatory </a:t>
            </a:r>
          </a:p>
          <a:p>
            <a:pPr marL="1257300" lvl="2" indent="-342900">
              <a:buFont typeface="Arial" panose="020B0604020202020204" pitchFamily="34" charset="0"/>
              <a:buChar char="•"/>
            </a:pPr>
            <a:endParaRPr lang="en-US" sz="800" dirty="0"/>
          </a:p>
          <a:p>
            <a:pPr marL="1257300" lvl="2" indent="-342900">
              <a:buFont typeface="Arial" panose="020B0604020202020204" pitchFamily="34" charset="0"/>
              <a:buChar char="•"/>
            </a:pPr>
            <a:r>
              <a:rPr lang="en-US" sz="2400" dirty="0"/>
              <a:t>We had a back up plan (*sigh* - COVID)</a:t>
            </a:r>
          </a:p>
          <a:p>
            <a:pPr marL="1257300" lvl="2"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939374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922" y="1770611"/>
            <a:ext cx="7893816" cy="2535384"/>
          </a:xfrm>
        </p:spPr>
        <p:txBody>
          <a:bodyPr>
            <a:normAutofit/>
          </a:bodyPr>
          <a:lstStyle/>
          <a:p>
            <a:pPr marL="0" indent="0">
              <a:buNone/>
            </a:pPr>
            <a:endParaRPr lang="en-US" sz="1800" dirty="0"/>
          </a:p>
          <a:p>
            <a:pPr marL="457200" lvl="1" indent="0">
              <a:buNone/>
            </a:pPr>
            <a:endParaRPr lang="en-US" sz="2200" dirty="0"/>
          </a:p>
          <a:p>
            <a:pPr marL="457200" lvl="1" indent="0">
              <a:buNone/>
            </a:pPr>
            <a:endParaRPr lang="en-US" sz="2200" dirty="0"/>
          </a:p>
          <a:p>
            <a:pPr marL="914400" lvl="2" indent="0">
              <a:buNone/>
            </a:pPr>
            <a:r>
              <a:rPr lang="en-US" sz="2600" b="1" dirty="0"/>
              <a:t>Patient Access Training and Policies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8702" y="413998"/>
            <a:ext cx="9099115" cy="939035"/>
          </a:xfrm>
        </p:spPr>
        <p:txBody>
          <a:bodyPr>
            <a:normAutofit/>
          </a:bodyPr>
          <a:lstStyle/>
          <a:p>
            <a:r>
              <a:rPr lang="en-US" sz="2800" dirty="0"/>
              <a:t>Measurement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35</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3509962" y="3615432"/>
            <a:ext cx="2124075" cy="1381125"/>
          </a:xfrm>
          <a:prstGeom prst="rect">
            <a:avLst/>
          </a:prstGeom>
        </p:spPr>
      </p:pic>
    </p:spTree>
    <p:extLst>
      <p:ext uri="{BB962C8B-B14F-4D97-AF65-F5344CB8AC3E}">
        <p14:creationId xmlns:p14="http://schemas.microsoft.com/office/powerpoint/2010/main" val="3389208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 y="133307"/>
            <a:ext cx="9550103" cy="1325563"/>
          </a:xfrm>
        </p:spPr>
        <p:txBody>
          <a:bodyPr>
            <a:normAutofit/>
          </a:bodyPr>
          <a:lstStyle/>
          <a:p>
            <a:r>
              <a:rPr lang="en-US" sz="2800" dirty="0"/>
              <a:t>Measurement 		Patient Access Training and Policies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36</a:t>
            </a:fld>
            <a:endParaRPr lang="en-US" dirty="0">
              <a:solidFill>
                <a:prstClr val="black">
                  <a:tint val="75000"/>
                </a:prstClr>
              </a:solidFill>
            </a:endParaRPr>
          </a:p>
        </p:txBody>
      </p:sp>
      <p:sp>
        <p:nvSpPr>
          <p:cNvPr id="7" name="Content Placeholder 2"/>
          <p:cNvSpPr>
            <a:spLocks noGrp="1"/>
          </p:cNvSpPr>
          <p:nvPr>
            <p:ph idx="1"/>
          </p:nvPr>
        </p:nvSpPr>
        <p:spPr>
          <a:xfrm>
            <a:off x="347215" y="1148888"/>
            <a:ext cx="8725217" cy="5207463"/>
          </a:xfrm>
        </p:spPr>
        <p:txBody>
          <a:bodyPr>
            <a:normAutofit/>
          </a:bodyPr>
          <a:lstStyle/>
          <a:p>
            <a:pPr marL="0" indent="0">
              <a:buNone/>
            </a:pPr>
            <a:endParaRPr lang="en-US" sz="1800" dirty="0"/>
          </a:p>
          <a:p>
            <a:pPr marL="0" indent="0">
              <a:buNone/>
            </a:pPr>
            <a:endParaRPr lang="en-US" sz="1800" dirty="0"/>
          </a:p>
          <a:p>
            <a:pPr marL="0" indent="0">
              <a:buNone/>
            </a:pPr>
            <a:endParaRPr lang="en-US" sz="1800" dirty="0"/>
          </a:p>
        </p:txBody>
      </p:sp>
      <p:pic>
        <p:nvPicPr>
          <p:cNvPr id="8" name="Picture 7"/>
          <p:cNvPicPr>
            <a:picLocks noChangeAspect="1"/>
          </p:cNvPicPr>
          <p:nvPr/>
        </p:nvPicPr>
        <p:blipFill>
          <a:blip r:embed="rId2"/>
          <a:stretch>
            <a:fillRect/>
          </a:stretch>
        </p:blipFill>
        <p:spPr>
          <a:xfrm>
            <a:off x="2201119" y="2474451"/>
            <a:ext cx="4741761" cy="3751162"/>
          </a:xfrm>
          <a:prstGeom prst="rect">
            <a:avLst/>
          </a:prstGeom>
        </p:spPr>
      </p:pic>
      <p:sp>
        <p:nvSpPr>
          <p:cNvPr id="10" name="Rectangle 9"/>
          <p:cNvSpPr/>
          <p:nvPr/>
        </p:nvSpPr>
        <p:spPr>
          <a:xfrm>
            <a:off x="397767" y="1055654"/>
            <a:ext cx="8535414" cy="1477328"/>
          </a:xfrm>
          <a:prstGeom prst="rect">
            <a:avLst/>
          </a:prstGeom>
        </p:spPr>
        <p:txBody>
          <a:bodyPr wrap="none">
            <a:spAutoFit/>
          </a:bodyPr>
          <a:lstStyle/>
          <a:p>
            <a:r>
              <a:rPr lang="en-US" b="1" dirty="0"/>
              <a:t>All Patient Access Training Materials were accompanied with:</a:t>
            </a:r>
          </a:p>
          <a:p>
            <a:pPr marL="742950" lvl="1" indent="-285750">
              <a:buFont typeface="Arial" panose="020B0604020202020204" pitchFamily="34" charset="0"/>
              <a:buChar char="•"/>
            </a:pPr>
            <a:r>
              <a:rPr lang="en-US" dirty="0"/>
              <a:t>Random test questions that were multiple choice, True/False or ‘fill in the blank’</a:t>
            </a:r>
          </a:p>
          <a:p>
            <a:pPr marL="742950" lvl="1" indent="-285750">
              <a:buFont typeface="Arial" panose="020B0604020202020204" pitchFamily="34" charset="0"/>
              <a:buChar char="•"/>
            </a:pPr>
            <a:r>
              <a:rPr lang="en-US" dirty="0"/>
              <a:t>A passing score of 80% or higher was required to move forward</a:t>
            </a:r>
          </a:p>
          <a:p>
            <a:pPr marL="742950" lvl="1" indent="-285750">
              <a:buFont typeface="Arial" panose="020B0604020202020204" pitchFamily="34" charset="0"/>
              <a:buChar char="•"/>
            </a:pPr>
            <a:r>
              <a:rPr lang="en-US" dirty="0"/>
              <a:t>Multiple versions of questions were developed to avoid the temptation to ‘cheat’</a:t>
            </a:r>
          </a:p>
          <a:p>
            <a:endParaRPr lang="en-US" dirty="0"/>
          </a:p>
        </p:txBody>
      </p:sp>
    </p:spTree>
    <p:extLst>
      <p:ext uri="{BB962C8B-B14F-4D97-AF65-F5344CB8AC3E}">
        <p14:creationId xmlns:p14="http://schemas.microsoft.com/office/powerpoint/2010/main" val="533125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8A6625-CD38-7449-9099-1A00ACC5FE4C}"/>
              </a:ext>
            </a:extLst>
          </p:cNvPr>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44D97F32-A30A-DD44-AD0B-50123E2CFCE6}"/>
              </a:ext>
            </a:extLst>
          </p:cNvPr>
          <p:cNvSpPr>
            <a:spLocks noGrp="1"/>
          </p:cNvSpPr>
          <p:nvPr>
            <p:ph type="sldNum" sz="quarter" idx="12"/>
          </p:nvPr>
        </p:nvSpPr>
        <p:spPr/>
        <p:txBody>
          <a:bodyPr/>
          <a:lstStyle/>
          <a:p>
            <a:fld id="{ABC4D82A-6D00-4DB7-A166-2FE889CD0FF0}" type="slidenum">
              <a:rPr lang="en-US" smtClean="0">
                <a:solidFill>
                  <a:prstClr val="black">
                    <a:tint val="75000"/>
                  </a:prstClr>
                </a:solidFill>
              </a:rPr>
              <a:pPr/>
              <a:t>37</a:t>
            </a:fld>
            <a:endParaRPr lang="en-US">
              <a:solidFill>
                <a:prstClr val="black">
                  <a:tint val="75000"/>
                </a:prstClr>
              </a:solidFill>
            </a:endParaRPr>
          </a:p>
        </p:txBody>
      </p:sp>
      <p:pic>
        <p:nvPicPr>
          <p:cNvPr id="9218" name="Picture 2" descr="American &amp; Argentine Tango Dance Lessons |Latin Dance Classes">
            <a:extLst>
              <a:ext uri="{FF2B5EF4-FFF2-40B4-BE49-F238E27FC236}">
                <a16:creationId xmlns:a16="http://schemas.microsoft.com/office/drawing/2014/main" id="{C7A218E5-5109-E24C-B37C-8BB63F5D4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644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192" y="1266505"/>
            <a:ext cx="5297128" cy="2535384"/>
          </a:xfrm>
        </p:spPr>
        <p:txBody>
          <a:bodyPr>
            <a:normAutofit/>
          </a:bodyPr>
          <a:lstStyle/>
          <a:p>
            <a:pPr marL="0" indent="0">
              <a:buNone/>
            </a:pPr>
            <a:endParaRPr lang="en-US" sz="1800" dirty="0"/>
          </a:p>
          <a:p>
            <a:pPr marL="457200" lvl="1" indent="0">
              <a:buNone/>
            </a:pPr>
            <a:endParaRPr lang="en-US" sz="2200" dirty="0"/>
          </a:p>
          <a:p>
            <a:pPr marL="457200" lvl="1" indent="0">
              <a:buNone/>
            </a:pPr>
            <a:endParaRPr lang="en-US" sz="2200" dirty="0"/>
          </a:p>
          <a:p>
            <a:pPr marL="914400" lvl="2" indent="0">
              <a:buNone/>
            </a:pPr>
            <a:r>
              <a:rPr lang="en-US" sz="2600" b="1" dirty="0"/>
              <a:t>Emergency Department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0389" y="308392"/>
            <a:ext cx="9099115" cy="939035"/>
          </a:xfrm>
        </p:spPr>
        <p:txBody>
          <a:bodyPr>
            <a:normAutofit/>
          </a:bodyPr>
          <a:lstStyle/>
          <a:p>
            <a:r>
              <a:rPr lang="en-US" sz="2800" dirty="0"/>
              <a:t>Measurement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38</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3440768" y="3173239"/>
            <a:ext cx="2085975" cy="1257300"/>
          </a:xfrm>
          <a:prstGeom prst="rect">
            <a:avLst/>
          </a:prstGeom>
        </p:spPr>
      </p:pic>
    </p:spTree>
    <p:extLst>
      <p:ext uri="{BB962C8B-B14F-4D97-AF65-F5344CB8AC3E}">
        <p14:creationId xmlns:p14="http://schemas.microsoft.com/office/powerpoint/2010/main" val="201553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4" y="133307"/>
            <a:ext cx="9009776" cy="1325563"/>
          </a:xfrm>
        </p:spPr>
        <p:txBody>
          <a:bodyPr>
            <a:normAutofit/>
          </a:bodyPr>
          <a:lstStyle/>
          <a:p>
            <a:r>
              <a:rPr lang="en-US" sz="2600" dirty="0"/>
              <a:t>Measurement 				Emergency Department </a:t>
            </a:r>
            <a:endParaRPr lang="en-US" sz="2600" strike="sngStrike"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39</a:t>
            </a:fld>
            <a:endParaRPr lang="en-US" dirty="0">
              <a:solidFill>
                <a:prstClr val="black">
                  <a:tint val="75000"/>
                </a:prstClr>
              </a:solidFill>
            </a:endParaRPr>
          </a:p>
        </p:txBody>
      </p:sp>
      <p:sp>
        <p:nvSpPr>
          <p:cNvPr id="7" name="Content Placeholder 2"/>
          <p:cNvSpPr>
            <a:spLocks noGrp="1"/>
          </p:cNvSpPr>
          <p:nvPr>
            <p:ph idx="1"/>
          </p:nvPr>
        </p:nvSpPr>
        <p:spPr>
          <a:xfrm>
            <a:off x="209391" y="1074074"/>
            <a:ext cx="8725217" cy="5207463"/>
          </a:xfrm>
        </p:spPr>
        <p:txBody>
          <a:bodyPr>
            <a:normAutofit/>
          </a:bodyPr>
          <a:lstStyle/>
          <a:p>
            <a:pPr marL="0" indent="0">
              <a:buNone/>
            </a:pPr>
            <a:r>
              <a:rPr lang="en-US" sz="1600" b="1" dirty="0"/>
              <a:t>The final structure meets the needs of the departments.</a:t>
            </a:r>
          </a:p>
        </p:txBody>
      </p:sp>
      <p:pic>
        <p:nvPicPr>
          <p:cNvPr id="8" name="Picture 7"/>
          <p:cNvPicPr>
            <a:picLocks noChangeAspect="1"/>
          </p:cNvPicPr>
          <p:nvPr/>
        </p:nvPicPr>
        <p:blipFill>
          <a:blip r:embed="rId2"/>
          <a:stretch>
            <a:fillRect/>
          </a:stretch>
        </p:blipFill>
        <p:spPr>
          <a:xfrm>
            <a:off x="1308458" y="2217740"/>
            <a:ext cx="7206892" cy="4138611"/>
          </a:xfrm>
          <a:prstGeom prst="rect">
            <a:avLst/>
          </a:prstGeom>
        </p:spPr>
      </p:pic>
      <p:cxnSp>
        <p:nvCxnSpPr>
          <p:cNvPr id="9" name="Straight Connector 8"/>
          <p:cNvCxnSpPr/>
          <p:nvPr/>
        </p:nvCxnSpPr>
        <p:spPr>
          <a:xfrm>
            <a:off x="4077574" y="2334767"/>
            <a:ext cx="0" cy="4130245"/>
          </a:xfrm>
          <a:prstGeom prst="line">
            <a:avLst/>
          </a:prstGeom>
          <a:ln w="34925"/>
        </p:spPr>
        <p:style>
          <a:lnRef idx="3">
            <a:schemeClr val="dk1"/>
          </a:lnRef>
          <a:fillRef idx="0">
            <a:schemeClr val="dk1"/>
          </a:fillRef>
          <a:effectRef idx="2">
            <a:schemeClr val="dk1"/>
          </a:effectRef>
          <a:fontRef idx="minor">
            <a:schemeClr val="tx1"/>
          </a:fontRef>
        </p:style>
      </p:cxnSp>
      <p:sp>
        <p:nvSpPr>
          <p:cNvPr id="12" name="Rectangle 11"/>
          <p:cNvSpPr/>
          <p:nvPr/>
        </p:nvSpPr>
        <p:spPr>
          <a:xfrm>
            <a:off x="3241046" y="1349336"/>
            <a:ext cx="4572000" cy="830997"/>
          </a:xfrm>
          <a:prstGeom prst="rect">
            <a:avLst/>
          </a:prstGeom>
        </p:spPr>
        <p:txBody>
          <a:bodyPr>
            <a:spAutoFit/>
          </a:bodyPr>
          <a:lstStyle/>
          <a:p>
            <a:pPr marL="742950" lvl="1" indent="-285750">
              <a:buFont typeface="Arial" panose="020B0604020202020204" pitchFamily="34" charset="0"/>
              <a:buChar char="•"/>
            </a:pPr>
            <a:r>
              <a:rPr lang="en-US" sz="1600" dirty="0"/>
              <a:t>Span of Control </a:t>
            </a:r>
          </a:p>
          <a:p>
            <a:pPr marL="742950" lvl="1" indent="-285750">
              <a:buFont typeface="Arial" panose="020B0604020202020204" pitchFamily="34" charset="0"/>
              <a:buChar char="•"/>
            </a:pPr>
            <a:r>
              <a:rPr lang="en-US" sz="1600" dirty="0"/>
              <a:t>Quality Assurance &amp; Training</a:t>
            </a:r>
          </a:p>
          <a:p>
            <a:pPr marL="742950" lvl="1" indent="-285750">
              <a:buFont typeface="Arial" panose="020B0604020202020204" pitchFamily="34" charset="0"/>
              <a:buChar char="•"/>
            </a:pPr>
            <a:r>
              <a:rPr lang="en-US" sz="1600" dirty="0"/>
              <a:t>Day to day performance </a:t>
            </a:r>
          </a:p>
        </p:txBody>
      </p:sp>
    </p:spTree>
    <p:extLst>
      <p:ext uri="{BB962C8B-B14F-4D97-AF65-F5344CB8AC3E}">
        <p14:creationId xmlns:p14="http://schemas.microsoft.com/office/powerpoint/2010/main" val="196404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26" y="1146946"/>
            <a:ext cx="8725217" cy="5207463"/>
          </a:xfrm>
        </p:spPr>
        <p:txBody>
          <a:bodyPr>
            <a:normAutofit/>
          </a:bodyPr>
          <a:lstStyle/>
          <a:p>
            <a:pPr marL="0" indent="0">
              <a:buNone/>
            </a:pPr>
            <a:r>
              <a:rPr lang="en-US" sz="2000" u="sng" dirty="0"/>
              <a:t>Overview</a:t>
            </a:r>
            <a:r>
              <a:rPr lang="en-US" sz="2000" dirty="0"/>
              <a:t> </a:t>
            </a:r>
          </a:p>
          <a:p>
            <a:pPr marL="0" indent="0">
              <a:buNone/>
            </a:pPr>
            <a:r>
              <a:rPr lang="en-US" sz="2000" dirty="0"/>
              <a:t>By following a structured process, this organization was able to assess operations, standardize processes and improve outcomes in some of the key areas of their Patient Access department. </a:t>
            </a:r>
          </a:p>
          <a:p>
            <a:pPr marL="0" indent="0">
              <a:buNone/>
            </a:pPr>
            <a:endParaRPr lang="en-US" sz="800" dirty="0"/>
          </a:p>
          <a:p>
            <a:pPr marL="0" indent="0">
              <a:buNone/>
            </a:pPr>
            <a:r>
              <a:rPr lang="en-US" sz="2000" dirty="0"/>
              <a:t>Leadership strategically set the priorities for the management team to focus on three specific areas:</a:t>
            </a:r>
          </a:p>
          <a:p>
            <a:pPr marL="0" indent="0">
              <a:buNone/>
            </a:pPr>
            <a:endParaRPr lang="en-US" sz="800" dirty="0"/>
          </a:p>
          <a:p>
            <a:pPr lvl="1"/>
            <a:r>
              <a:rPr lang="en-US" sz="2000" dirty="0"/>
              <a:t>Patient Access Training and Policies</a:t>
            </a:r>
          </a:p>
          <a:p>
            <a:pPr marL="457200" lvl="1" indent="0">
              <a:buNone/>
            </a:pPr>
            <a:endParaRPr lang="en-US" sz="2000" dirty="0"/>
          </a:p>
          <a:p>
            <a:pPr lvl="1"/>
            <a:r>
              <a:rPr lang="en-US" sz="2000" dirty="0"/>
              <a:t>Emergency Department Registration Functions </a:t>
            </a:r>
          </a:p>
          <a:p>
            <a:pPr marL="457200" lvl="1" indent="0">
              <a:buNone/>
            </a:pPr>
            <a:endParaRPr lang="en-US" sz="2000" dirty="0"/>
          </a:p>
          <a:p>
            <a:pPr lvl="1"/>
            <a:r>
              <a:rPr lang="en-US" sz="2000" dirty="0"/>
              <a:t>Pre-service Financial Clearance – Clearance Days Out</a:t>
            </a:r>
          </a:p>
          <a:p>
            <a:pPr marL="457200" lvl="1" indent="0">
              <a:buNone/>
            </a:pPr>
            <a:endParaRPr lang="en-US" sz="2000" dirty="0"/>
          </a:p>
          <a:p>
            <a:pPr marL="0" indent="0">
              <a:buNone/>
            </a:pPr>
            <a:r>
              <a:rPr lang="en-US" sz="2000" dirty="0"/>
              <a:t>These are the case studies that we will discuss today.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77889" y="314245"/>
            <a:ext cx="9772446" cy="939035"/>
          </a:xfrm>
        </p:spPr>
        <p:txBody>
          <a:bodyPr>
            <a:normAutofit/>
          </a:bodyPr>
          <a:lstStyle/>
          <a:p>
            <a:r>
              <a:rPr lang="en-US" sz="2800" dirty="0"/>
              <a:t>Patient Access Tango			                A Case Study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4</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C6626061-4B41-42F3-A756-33ABE4B4D3BF}"/>
              </a:ext>
            </a:extLst>
          </p:cNvPr>
          <p:cNvPicPr>
            <a:picLocks noChangeAspect="1"/>
          </p:cNvPicPr>
          <p:nvPr/>
        </p:nvPicPr>
        <p:blipFill>
          <a:blip r:embed="rId2"/>
          <a:stretch>
            <a:fillRect/>
          </a:stretch>
        </p:blipFill>
        <p:spPr>
          <a:xfrm>
            <a:off x="4751482" y="3216847"/>
            <a:ext cx="1143762" cy="743702"/>
          </a:xfrm>
          <a:prstGeom prst="rect">
            <a:avLst/>
          </a:prstGeom>
        </p:spPr>
      </p:pic>
      <p:pic>
        <p:nvPicPr>
          <p:cNvPr id="9" name="Picture 8">
            <a:extLst>
              <a:ext uri="{FF2B5EF4-FFF2-40B4-BE49-F238E27FC236}">
                <a16:creationId xmlns:a16="http://schemas.microsoft.com/office/drawing/2014/main" id="{712E7A35-0103-41A6-A318-263483F51FED}"/>
              </a:ext>
            </a:extLst>
          </p:cNvPr>
          <p:cNvPicPr>
            <a:picLocks noChangeAspect="1"/>
          </p:cNvPicPr>
          <p:nvPr/>
        </p:nvPicPr>
        <p:blipFill>
          <a:blip r:embed="rId3"/>
          <a:stretch>
            <a:fillRect/>
          </a:stretch>
        </p:blipFill>
        <p:spPr>
          <a:xfrm>
            <a:off x="5956790" y="4009292"/>
            <a:ext cx="1152889" cy="694892"/>
          </a:xfrm>
          <a:prstGeom prst="rect">
            <a:avLst/>
          </a:prstGeom>
        </p:spPr>
      </p:pic>
      <p:pic>
        <p:nvPicPr>
          <p:cNvPr id="11" name="Picture 10">
            <a:extLst>
              <a:ext uri="{FF2B5EF4-FFF2-40B4-BE49-F238E27FC236}">
                <a16:creationId xmlns:a16="http://schemas.microsoft.com/office/drawing/2014/main" id="{C6BE4BA4-A382-45BB-BBF8-BE7FFBE47ADB}"/>
              </a:ext>
            </a:extLst>
          </p:cNvPr>
          <p:cNvPicPr>
            <a:picLocks noChangeAspect="1"/>
          </p:cNvPicPr>
          <p:nvPr/>
        </p:nvPicPr>
        <p:blipFill>
          <a:blip r:embed="rId4"/>
          <a:stretch>
            <a:fillRect/>
          </a:stretch>
        </p:blipFill>
        <p:spPr>
          <a:xfrm>
            <a:off x="6583314" y="4835769"/>
            <a:ext cx="1117073" cy="741638"/>
          </a:xfrm>
          <a:prstGeom prst="rect">
            <a:avLst/>
          </a:prstGeom>
        </p:spPr>
      </p:pic>
    </p:spTree>
    <p:extLst>
      <p:ext uri="{BB962C8B-B14F-4D97-AF65-F5344CB8AC3E}">
        <p14:creationId xmlns:p14="http://schemas.microsoft.com/office/powerpoint/2010/main" val="868656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3" y="-267128"/>
            <a:ext cx="9300721" cy="1325563"/>
          </a:xfrm>
        </p:spPr>
        <p:txBody>
          <a:bodyPr>
            <a:normAutofit/>
          </a:bodyPr>
          <a:lstStyle/>
          <a:p>
            <a:r>
              <a:rPr lang="en-US" sz="2800" dirty="0"/>
              <a:t>Measurement 				Emergency Department</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40</a:t>
            </a:fld>
            <a:endParaRPr lang="en-US" dirty="0">
              <a:solidFill>
                <a:prstClr val="black">
                  <a:tint val="75000"/>
                </a:prstClr>
              </a:solidFill>
            </a:endParaRPr>
          </a:p>
        </p:txBody>
      </p:sp>
      <p:pic>
        <p:nvPicPr>
          <p:cNvPr id="11" name="Picture 10">
            <a:extLst>
              <a:ext uri="{FF2B5EF4-FFF2-40B4-BE49-F238E27FC236}">
                <a16:creationId xmlns:a16="http://schemas.microsoft.com/office/drawing/2014/main" id="{AFE269A8-49A9-477C-9BAA-7E262F58251D}"/>
              </a:ext>
            </a:extLst>
          </p:cNvPr>
          <p:cNvPicPr>
            <a:picLocks noChangeAspect="1"/>
          </p:cNvPicPr>
          <p:nvPr/>
        </p:nvPicPr>
        <p:blipFill>
          <a:blip r:embed="rId2"/>
          <a:stretch>
            <a:fillRect/>
          </a:stretch>
        </p:blipFill>
        <p:spPr>
          <a:xfrm>
            <a:off x="1767832" y="3780296"/>
            <a:ext cx="7232026" cy="2645661"/>
          </a:xfrm>
          <a:prstGeom prst="rect">
            <a:avLst/>
          </a:prstGeom>
        </p:spPr>
      </p:pic>
      <p:pic>
        <p:nvPicPr>
          <p:cNvPr id="6" name="Picture 5"/>
          <p:cNvPicPr>
            <a:picLocks noChangeAspect="1"/>
          </p:cNvPicPr>
          <p:nvPr/>
        </p:nvPicPr>
        <p:blipFill>
          <a:blip r:embed="rId3"/>
          <a:stretch>
            <a:fillRect/>
          </a:stretch>
        </p:blipFill>
        <p:spPr>
          <a:xfrm>
            <a:off x="534436" y="4813072"/>
            <a:ext cx="904875" cy="942975"/>
          </a:xfrm>
          <a:prstGeom prst="rect">
            <a:avLst/>
          </a:prstGeom>
        </p:spPr>
      </p:pic>
      <p:sp>
        <p:nvSpPr>
          <p:cNvPr id="9" name="Rectangle 8"/>
          <p:cNvSpPr/>
          <p:nvPr/>
        </p:nvSpPr>
        <p:spPr>
          <a:xfrm>
            <a:off x="195485" y="819705"/>
            <a:ext cx="8853654" cy="369332"/>
          </a:xfrm>
          <a:prstGeom prst="rect">
            <a:avLst/>
          </a:prstGeom>
          <a:solidFill>
            <a:schemeClr val="bg1"/>
          </a:solidFill>
          <a:ln>
            <a:noFill/>
          </a:ln>
        </p:spPr>
        <p:txBody>
          <a:bodyPr wrap="square">
            <a:spAutoFit/>
          </a:bodyPr>
          <a:lstStyle/>
          <a:p>
            <a:r>
              <a:rPr lang="en-US" b="1" dirty="0"/>
              <a:t>Positive outcomes are attributed to the assessment and standardization efforts in the ED …. </a:t>
            </a:r>
          </a:p>
        </p:txBody>
      </p:sp>
      <p:pic>
        <p:nvPicPr>
          <p:cNvPr id="8" name="Picture 7">
            <a:extLst>
              <a:ext uri="{FF2B5EF4-FFF2-40B4-BE49-F238E27FC236}">
                <a16:creationId xmlns:a16="http://schemas.microsoft.com/office/drawing/2014/main" id="{91DD94F8-F4F9-4957-8A2E-30E51541AF64}"/>
              </a:ext>
            </a:extLst>
          </p:cNvPr>
          <p:cNvPicPr>
            <a:picLocks noChangeAspect="1"/>
          </p:cNvPicPr>
          <p:nvPr/>
        </p:nvPicPr>
        <p:blipFill>
          <a:blip r:embed="rId4"/>
          <a:stretch>
            <a:fillRect/>
          </a:stretch>
        </p:blipFill>
        <p:spPr>
          <a:xfrm>
            <a:off x="401432" y="1605829"/>
            <a:ext cx="1459971" cy="1496470"/>
          </a:xfrm>
          <a:prstGeom prst="rect">
            <a:avLst/>
          </a:prstGeom>
        </p:spPr>
      </p:pic>
      <p:pic>
        <p:nvPicPr>
          <p:cNvPr id="13" name="Picture 12">
            <a:extLst>
              <a:ext uri="{FF2B5EF4-FFF2-40B4-BE49-F238E27FC236}">
                <a16:creationId xmlns:a16="http://schemas.microsoft.com/office/drawing/2014/main" id="{28DF1579-907C-44EB-8031-70FF3FFBAB44}"/>
              </a:ext>
            </a:extLst>
          </p:cNvPr>
          <p:cNvPicPr>
            <a:picLocks noChangeAspect="1"/>
          </p:cNvPicPr>
          <p:nvPr/>
        </p:nvPicPr>
        <p:blipFill>
          <a:blip r:embed="rId5"/>
          <a:stretch>
            <a:fillRect/>
          </a:stretch>
        </p:blipFill>
        <p:spPr>
          <a:xfrm>
            <a:off x="2210244" y="1216060"/>
            <a:ext cx="6257505" cy="2459187"/>
          </a:xfrm>
          <a:prstGeom prst="rect">
            <a:avLst/>
          </a:prstGeom>
        </p:spPr>
      </p:pic>
      <p:cxnSp>
        <p:nvCxnSpPr>
          <p:cNvPr id="17" name="Straight Connector 16">
            <a:extLst>
              <a:ext uri="{FF2B5EF4-FFF2-40B4-BE49-F238E27FC236}">
                <a16:creationId xmlns:a16="http://schemas.microsoft.com/office/drawing/2014/main" id="{B64FBA5F-6446-4AAF-B7D8-4EEC6560143E}"/>
              </a:ext>
            </a:extLst>
          </p:cNvPr>
          <p:cNvCxnSpPr/>
          <p:nvPr/>
        </p:nvCxnSpPr>
        <p:spPr>
          <a:xfrm flipV="1">
            <a:off x="243239" y="752246"/>
            <a:ext cx="8756619" cy="4043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187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567" y="1410190"/>
            <a:ext cx="5297128" cy="2535384"/>
          </a:xfrm>
        </p:spPr>
        <p:txBody>
          <a:bodyPr>
            <a:normAutofit/>
          </a:bodyPr>
          <a:lstStyle/>
          <a:p>
            <a:pPr marL="0" indent="0">
              <a:buNone/>
            </a:pPr>
            <a:endParaRPr lang="en-US" sz="1800" dirty="0"/>
          </a:p>
          <a:p>
            <a:pPr marL="457200" lvl="1" indent="0">
              <a:buNone/>
            </a:pPr>
            <a:endParaRPr lang="en-US" sz="2200" dirty="0"/>
          </a:p>
          <a:p>
            <a:pPr marL="457200" lvl="1" indent="0">
              <a:buNone/>
            </a:pPr>
            <a:endParaRPr lang="en-US" sz="2200" dirty="0"/>
          </a:p>
          <a:p>
            <a:pPr marL="914400" lvl="2" indent="0">
              <a:buNone/>
            </a:pPr>
            <a:r>
              <a:rPr lang="en-US" sz="2600" b="1" dirty="0"/>
              <a:t>Financial Pre-Service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0389" y="308392"/>
            <a:ext cx="9099115" cy="939035"/>
          </a:xfrm>
        </p:spPr>
        <p:txBody>
          <a:bodyPr>
            <a:normAutofit/>
          </a:bodyPr>
          <a:lstStyle/>
          <a:p>
            <a:r>
              <a:rPr lang="en-US" sz="2800" dirty="0"/>
              <a:t>Measurement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41</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3258848" y="3554240"/>
            <a:ext cx="1928293" cy="1280217"/>
          </a:xfrm>
          <a:prstGeom prst="rect">
            <a:avLst/>
          </a:prstGeom>
        </p:spPr>
      </p:pic>
    </p:spTree>
    <p:extLst>
      <p:ext uri="{BB962C8B-B14F-4D97-AF65-F5344CB8AC3E}">
        <p14:creationId xmlns:p14="http://schemas.microsoft.com/office/powerpoint/2010/main" val="2275320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 y="133307"/>
            <a:ext cx="8727143" cy="1325563"/>
          </a:xfrm>
        </p:spPr>
        <p:txBody>
          <a:bodyPr>
            <a:normAutofit/>
          </a:bodyPr>
          <a:lstStyle/>
          <a:p>
            <a:r>
              <a:rPr lang="en-US" sz="2800" dirty="0"/>
              <a:t>Measurement            			Financial Pre-service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42</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347879" y="2015421"/>
            <a:ext cx="8299830" cy="4204406"/>
          </a:xfrm>
          <a:prstGeom prst="rect">
            <a:avLst/>
          </a:prstGeom>
        </p:spPr>
      </p:pic>
      <p:sp>
        <p:nvSpPr>
          <p:cNvPr id="6" name="TextBox 5">
            <a:extLst>
              <a:ext uri="{FF2B5EF4-FFF2-40B4-BE49-F238E27FC236}">
                <a16:creationId xmlns:a16="http://schemas.microsoft.com/office/drawing/2014/main" id="{383DB5E0-9900-4B38-9DD6-E7D1185D0EDC}"/>
              </a:ext>
            </a:extLst>
          </p:cNvPr>
          <p:cNvSpPr txBox="1"/>
          <p:nvPr/>
        </p:nvSpPr>
        <p:spPr>
          <a:xfrm>
            <a:off x="347879" y="1130613"/>
            <a:ext cx="8554307" cy="646331"/>
          </a:xfrm>
          <a:prstGeom prst="rect">
            <a:avLst/>
          </a:prstGeom>
          <a:noFill/>
        </p:spPr>
        <p:txBody>
          <a:bodyPr wrap="square" rtlCol="0">
            <a:spAutoFit/>
          </a:bodyPr>
          <a:lstStyle/>
          <a:p>
            <a:r>
              <a:rPr lang="en-US" b="1" dirty="0"/>
              <a:t>Beginning a workflow in “reverse date order” has resulted in higher days out performance.  </a:t>
            </a:r>
          </a:p>
        </p:txBody>
      </p:sp>
    </p:spTree>
    <p:extLst>
      <p:ext uri="{BB962C8B-B14F-4D97-AF65-F5344CB8AC3E}">
        <p14:creationId xmlns:p14="http://schemas.microsoft.com/office/powerpoint/2010/main" val="1647142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 y="34209"/>
            <a:ext cx="8727143" cy="1325563"/>
          </a:xfrm>
        </p:spPr>
        <p:txBody>
          <a:bodyPr>
            <a:normAutofit/>
          </a:bodyPr>
          <a:lstStyle/>
          <a:p>
            <a:r>
              <a:rPr lang="en-US" sz="2800" dirty="0"/>
              <a:t>Measurement      				Financial Pre-service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43</a:t>
            </a:fld>
            <a:endParaRPr lang="en-US" dirty="0">
              <a:solidFill>
                <a:prstClr val="black">
                  <a:tint val="75000"/>
                </a:prstClr>
              </a:solidFill>
            </a:endParaRPr>
          </a:p>
        </p:txBody>
      </p:sp>
      <p:sp>
        <p:nvSpPr>
          <p:cNvPr id="7" name="Content Placeholder 2"/>
          <p:cNvSpPr>
            <a:spLocks noGrp="1"/>
          </p:cNvSpPr>
          <p:nvPr>
            <p:ph idx="1"/>
          </p:nvPr>
        </p:nvSpPr>
        <p:spPr>
          <a:xfrm>
            <a:off x="347215" y="1148888"/>
            <a:ext cx="8725217" cy="5207463"/>
          </a:xfrm>
        </p:spPr>
        <p:txBody>
          <a:bodyPr>
            <a:normAutofit/>
          </a:bodyPr>
          <a:lstStyle/>
          <a:p>
            <a:pPr marL="0" indent="0">
              <a:buNone/>
            </a:pPr>
            <a:r>
              <a:rPr lang="en-US" sz="1800" dirty="0"/>
              <a:t> </a:t>
            </a:r>
          </a:p>
        </p:txBody>
      </p:sp>
      <p:pic>
        <p:nvPicPr>
          <p:cNvPr id="9" name="Picture 8"/>
          <p:cNvPicPr>
            <a:picLocks noChangeAspect="1"/>
          </p:cNvPicPr>
          <p:nvPr/>
        </p:nvPicPr>
        <p:blipFill>
          <a:blip r:embed="rId2"/>
          <a:stretch>
            <a:fillRect/>
          </a:stretch>
        </p:blipFill>
        <p:spPr>
          <a:xfrm>
            <a:off x="409902" y="1863805"/>
            <a:ext cx="8462885" cy="4185070"/>
          </a:xfrm>
          <a:prstGeom prst="rect">
            <a:avLst/>
          </a:prstGeom>
        </p:spPr>
      </p:pic>
      <p:sp>
        <p:nvSpPr>
          <p:cNvPr id="8" name="TextBox 7">
            <a:extLst>
              <a:ext uri="{FF2B5EF4-FFF2-40B4-BE49-F238E27FC236}">
                <a16:creationId xmlns:a16="http://schemas.microsoft.com/office/drawing/2014/main" id="{D26F2FAB-EBCC-43F3-B0F0-5386B446D722}"/>
              </a:ext>
            </a:extLst>
          </p:cNvPr>
          <p:cNvSpPr txBox="1"/>
          <p:nvPr/>
        </p:nvSpPr>
        <p:spPr>
          <a:xfrm>
            <a:off x="134223" y="1129348"/>
            <a:ext cx="9328039" cy="369332"/>
          </a:xfrm>
          <a:prstGeom prst="rect">
            <a:avLst/>
          </a:prstGeom>
          <a:noFill/>
        </p:spPr>
        <p:txBody>
          <a:bodyPr wrap="square">
            <a:spAutoFit/>
          </a:bodyPr>
          <a:lstStyle/>
          <a:p>
            <a:r>
              <a:rPr lang="en-US" b="1" dirty="0"/>
              <a:t>Improved “days out” performance has driven down the # of delayed or rescheduled tests…</a:t>
            </a:r>
          </a:p>
        </p:txBody>
      </p:sp>
    </p:spTree>
    <p:extLst>
      <p:ext uri="{BB962C8B-B14F-4D97-AF65-F5344CB8AC3E}">
        <p14:creationId xmlns:p14="http://schemas.microsoft.com/office/powerpoint/2010/main" val="2765713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 y="133307"/>
            <a:ext cx="8727143" cy="1325563"/>
          </a:xfrm>
        </p:spPr>
        <p:txBody>
          <a:bodyPr>
            <a:normAutofit/>
          </a:bodyPr>
          <a:lstStyle/>
          <a:p>
            <a:r>
              <a:rPr lang="en-US" sz="2800" dirty="0"/>
              <a:t>Measurement      				                           Recap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44</a:t>
            </a:fld>
            <a:endParaRPr lang="en-US" dirty="0">
              <a:solidFill>
                <a:prstClr val="black">
                  <a:tint val="75000"/>
                </a:prstClr>
              </a:solidFill>
            </a:endParaRPr>
          </a:p>
        </p:txBody>
      </p:sp>
      <p:sp>
        <p:nvSpPr>
          <p:cNvPr id="7" name="Content Placeholder 2"/>
          <p:cNvSpPr>
            <a:spLocks noGrp="1"/>
          </p:cNvSpPr>
          <p:nvPr>
            <p:ph idx="1"/>
          </p:nvPr>
        </p:nvSpPr>
        <p:spPr>
          <a:xfrm>
            <a:off x="347215" y="1148888"/>
            <a:ext cx="8725217" cy="5207463"/>
          </a:xfrm>
        </p:spPr>
        <p:txBody>
          <a:bodyPr>
            <a:normAutofit/>
          </a:bodyPr>
          <a:lstStyle/>
          <a:p>
            <a:pPr marL="0" indent="0">
              <a:buNone/>
            </a:pPr>
            <a:r>
              <a:rPr lang="en-US" sz="1800" dirty="0"/>
              <a:t> </a:t>
            </a:r>
          </a:p>
        </p:txBody>
      </p:sp>
      <p:sp>
        <p:nvSpPr>
          <p:cNvPr id="3" name="TextBox 2">
            <a:extLst>
              <a:ext uri="{FF2B5EF4-FFF2-40B4-BE49-F238E27FC236}">
                <a16:creationId xmlns:a16="http://schemas.microsoft.com/office/drawing/2014/main" id="{34E78A30-BFD5-4053-B9FA-017C7A5911F0}"/>
              </a:ext>
            </a:extLst>
          </p:cNvPr>
          <p:cNvSpPr txBox="1"/>
          <p:nvPr/>
        </p:nvSpPr>
        <p:spPr>
          <a:xfrm>
            <a:off x="459475" y="1458870"/>
            <a:ext cx="8434316" cy="4708981"/>
          </a:xfrm>
          <a:prstGeom prst="rect">
            <a:avLst/>
          </a:prstGeom>
          <a:noFill/>
        </p:spPr>
        <p:txBody>
          <a:bodyPr wrap="square" rtlCol="0">
            <a:spAutoFit/>
          </a:bodyPr>
          <a:lstStyle/>
          <a:p>
            <a:r>
              <a:rPr lang="en-US" sz="2400" dirty="0"/>
              <a:t>Measurement – keep it simple: </a:t>
            </a:r>
          </a:p>
          <a:p>
            <a:endParaRPr lang="en-US" sz="2400" dirty="0"/>
          </a:p>
          <a:p>
            <a:pPr marL="342900" indent="-342900">
              <a:buFont typeface="Arial" panose="020B0604020202020204" pitchFamily="34" charset="0"/>
              <a:buChar char="•"/>
            </a:pPr>
            <a:r>
              <a:rPr lang="en-US" sz="2400" dirty="0"/>
              <a:t>“What gets measured gets done”</a:t>
            </a:r>
          </a:p>
          <a:p>
            <a:endParaRPr lang="en-US" sz="2400" dirty="0"/>
          </a:p>
          <a:p>
            <a:pPr marL="342900" indent="-342900">
              <a:buFont typeface="Arial" panose="020B0604020202020204" pitchFamily="34" charset="0"/>
              <a:buChar char="•"/>
            </a:pPr>
            <a:r>
              <a:rPr lang="en-US" sz="2400" dirty="0"/>
              <a:t>You do not need spreadsheets of data and fancy dashboards</a:t>
            </a:r>
          </a:p>
          <a:p>
            <a:r>
              <a:rPr lang="en-US" sz="2400" dirty="0"/>
              <a:t> </a:t>
            </a:r>
          </a:p>
          <a:p>
            <a:pPr marL="342900" indent="-342900">
              <a:buFont typeface="Arial" panose="020B0604020202020204" pitchFamily="34" charset="0"/>
              <a:buChar char="•"/>
            </a:pPr>
            <a:r>
              <a:rPr lang="en-US" sz="2400" dirty="0"/>
              <a:t>Focus on key outcomes or issues and back into the measurement </a:t>
            </a:r>
          </a:p>
          <a:p>
            <a:pPr marL="285750" indent="-285750">
              <a:buFont typeface="Arial" panose="020B0604020202020204" pitchFamily="34" charset="0"/>
              <a:buChar char="•"/>
            </a:pPr>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067245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658D0E-91DC-494E-ABDB-ACF8B035DC6B}"/>
              </a:ext>
            </a:extLst>
          </p:cNvPr>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095F1E2B-341A-6B42-A70E-9A426E097296}"/>
              </a:ext>
            </a:extLst>
          </p:cNvPr>
          <p:cNvSpPr>
            <a:spLocks noGrp="1"/>
          </p:cNvSpPr>
          <p:nvPr>
            <p:ph type="sldNum" sz="quarter" idx="12"/>
          </p:nvPr>
        </p:nvSpPr>
        <p:spPr/>
        <p:txBody>
          <a:bodyPr/>
          <a:lstStyle/>
          <a:p>
            <a:fld id="{ABC4D82A-6D00-4DB7-A166-2FE889CD0FF0}" type="slidenum">
              <a:rPr lang="en-US" smtClean="0">
                <a:solidFill>
                  <a:prstClr val="black">
                    <a:tint val="75000"/>
                  </a:prstClr>
                </a:solidFill>
              </a:rPr>
              <a:pPr/>
              <a:t>45</a:t>
            </a:fld>
            <a:endParaRPr lang="en-US">
              <a:solidFill>
                <a:prstClr val="black">
                  <a:tint val="75000"/>
                </a:prstClr>
              </a:solidFill>
            </a:endParaRPr>
          </a:p>
        </p:txBody>
      </p:sp>
      <p:pic>
        <p:nvPicPr>
          <p:cNvPr id="15362" name="Picture 2" descr="Tango Dance Lessons - Star Dance School">
            <a:extLst>
              <a:ext uri="{FF2B5EF4-FFF2-40B4-BE49-F238E27FC236}">
                <a16:creationId xmlns:a16="http://schemas.microsoft.com/office/drawing/2014/main" id="{6629E700-18F8-2B49-B4EA-606FF397A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562100"/>
            <a:ext cx="65024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40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 y="133307"/>
            <a:ext cx="8727143" cy="1325563"/>
          </a:xfrm>
        </p:spPr>
        <p:txBody>
          <a:bodyPr>
            <a:normAutofit/>
          </a:bodyPr>
          <a:lstStyle/>
          <a:p>
            <a:r>
              <a:rPr lang="en-US" sz="2800" dirty="0"/>
              <a:t>Patient Access Tango 				</a:t>
            </a:r>
            <a:endParaRPr lang="en-US" sz="2800" strike="sngStrike" dirty="0"/>
          </a:p>
        </p:txBody>
      </p:sp>
      <p:sp>
        <p:nvSpPr>
          <p:cNvPr id="4" name="Footer Placeholder 3"/>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46</a:t>
            </a:fld>
            <a:endParaRPr lang="en-US" dirty="0">
              <a:solidFill>
                <a:prstClr val="black">
                  <a:tint val="75000"/>
                </a:prstClr>
              </a:solidFill>
            </a:endParaRPr>
          </a:p>
        </p:txBody>
      </p:sp>
      <p:sp>
        <p:nvSpPr>
          <p:cNvPr id="7" name="Content Placeholder 2"/>
          <p:cNvSpPr>
            <a:spLocks noGrp="1"/>
          </p:cNvSpPr>
          <p:nvPr>
            <p:ph idx="1"/>
          </p:nvPr>
        </p:nvSpPr>
        <p:spPr>
          <a:xfrm>
            <a:off x="731520" y="1805940"/>
            <a:ext cx="7543800" cy="3897630"/>
          </a:xfrm>
        </p:spPr>
        <p:txBody>
          <a:bodyPr>
            <a:normAutofit fontScale="77500" lnSpcReduction="20000"/>
          </a:bodyPr>
          <a:lstStyle/>
          <a:p>
            <a:pPr marL="0" indent="0" algn="ctr">
              <a:buNone/>
            </a:pPr>
            <a:r>
              <a:rPr lang="en-US" sz="3600" dirty="0"/>
              <a:t>Thank you!  </a:t>
            </a:r>
          </a:p>
          <a:p>
            <a:pPr marL="0" indent="0" algn="ctr">
              <a:buNone/>
            </a:pPr>
            <a:endParaRPr lang="en-US" sz="3600" dirty="0"/>
          </a:p>
          <a:p>
            <a:pPr marL="0" indent="0" algn="ctr">
              <a:buNone/>
            </a:pPr>
            <a:r>
              <a:rPr lang="en-US" sz="3600" dirty="0"/>
              <a:t>Please feel free to contact me if you have any questions, comments, or would like to talk through strategies.</a:t>
            </a:r>
          </a:p>
          <a:p>
            <a:pPr marL="0" indent="0" algn="ctr">
              <a:buNone/>
            </a:pPr>
            <a:endParaRPr lang="en-US" sz="3600" dirty="0"/>
          </a:p>
          <a:p>
            <a:pPr marL="0" indent="0" algn="ctr">
              <a:buNone/>
            </a:pPr>
            <a:r>
              <a:rPr lang="en-US" sz="3600" dirty="0">
                <a:hlinkClick r:id="rId2"/>
              </a:rPr>
              <a:t>slovell@colburnhill.com</a:t>
            </a:r>
            <a:endParaRPr lang="en-US" sz="3600" dirty="0"/>
          </a:p>
          <a:p>
            <a:pPr marL="0" indent="0" algn="ctr">
              <a:buNone/>
            </a:pPr>
            <a:r>
              <a:rPr lang="en-US" sz="3600" dirty="0"/>
              <a:t>269-350-1393</a:t>
            </a:r>
          </a:p>
          <a:p>
            <a:pPr marL="0" indent="0">
              <a:buNone/>
            </a:pPr>
            <a:endParaRPr lang="en-US" sz="2600" b="1" dirty="0"/>
          </a:p>
          <a:p>
            <a:pPr marL="0" indent="0">
              <a:buNone/>
            </a:pPr>
            <a:r>
              <a:rPr lang="en-US" sz="2600" b="1" dirty="0"/>
              <a:t> </a:t>
            </a:r>
          </a:p>
        </p:txBody>
      </p:sp>
    </p:spTree>
    <p:extLst>
      <p:ext uri="{BB962C8B-B14F-4D97-AF65-F5344CB8AC3E}">
        <p14:creationId xmlns:p14="http://schemas.microsoft.com/office/powerpoint/2010/main" val="342843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3117273" y="2704028"/>
            <a:ext cx="1" cy="13362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8971" y="154075"/>
            <a:ext cx="8986058" cy="1325563"/>
          </a:xfrm>
        </p:spPr>
        <p:txBody>
          <a:bodyPr>
            <a:normAutofit/>
          </a:bodyPr>
          <a:lstStyle/>
          <a:p>
            <a:r>
              <a:rPr lang="en-US" sz="2800" dirty="0"/>
              <a:t>Patient Access Tango			                A Case Study </a:t>
            </a:r>
            <a:endParaRPr lang="en-US" sz="2400" strike="sngStrike"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2"/>
          <p:cNvSpPr>
            <a:spLocks noGrp="1"/>
          </p:cNvSpPr>
          <p:nvPr>
            <p:ph idx="1"/>
          </p:nvPr>
        </p:nvSpPr>
        <p:spPr>
          <a:xfrm>
            <a:off x="411480" y="1331999"/>
            <a:ext cx="8321040" cy="4824240"/>
          </a:xfrm>
          <a:solidFill>
            <a:schemeClr val="bg1"/>
          </a:solidFill>
        </p:spPr>
        <p:txBody>
          <a:bodyPr>
            <a:normAutofit/>
          </a:bodyPr>
          <a:lstStyle/>
          <a:p>
            <a:pPr marL="0" indent="0">
              <a:buNone/>
            </a:pPr>
            <a:r>
              <a:rPr lang="en-US" sz="2000" dirty="0"/>
              <a:t>The work kicked off with on-site </a:t>
            </a:r>
            <a:r>
              <a:rPr lang="en-US" sz="2000" b="1" dirty="0"/>
              <a:t>assessment</a:t>
            </a:r>
            <a:r>
              <a:rPr lang="en-US" sz="2000" dirty="0"/>
              <a:t> within the Patient Access department: </a:t>
            </a:r>
          </a:p>
          <a:p>
            <a:pPr marL="0" indent="0">
              <a:buNone/>
            </a:pPr>
            <a:endParaRPr lang="en-US" sz="800" dirty="0"/>
          </a:p>
          <a:p>
            <a:pPr lvl="1"/>
            <a:r>
              <a:rPr lang="en-US" sz="2000" dirty="0"/>
              <a:t>Observing staff perform their jobs as they are performing it in real time</a:t>
            </a:r>
          </a:p>
          <a:p>
            <a:pPr lvl="1"/>
            <a:r>
              <a:rPr lang="en-US" sz="2000" dirty="0"/>
              <a:t>Interviewing front line staff: “What works?  What doesn’t?”</a:t>
            </a:r>
          </a:p>
          <a:p>
            <a:pPr lvl="1"/>
            <a:r>
              <a:rPr lang="en-US" sz="2000" dirty="0"/>
              <a:t>Review – policies, standards, and adjudicated accounts </a:t>
            </a:r>
          </a:p>
          <a:p>
            <a:pPr lvl="1"/>
            <a:r>
              <a:rPr lang="en-US" sz="2000" dirty="0"/>
              <a:t>“Walking the walk” – train for the role and </a:t>
            </a:r>
            <a:r>
              <a:rPr lang="en-US" sz="2000" i="1" dirty="0"/>
              <a:t>actually perform </a:t>
            </a:r>
            <a:r>
              <a:rPr lang="en-US" sz="2000" dirty="0"/>
              <a:t>the work   </a:t>
            </a:r>
          </a:p>
          <a:p>
            <a:pPr lvl="1"/>
            <a:endParaRPr lang="en-US" sz="800" dirty="0"/>
          </a:p>
          <a:p>
            <a:pPr marL="0" indent="0">
              <a:buNone/>
            </a:pPr>
            <a:r>
              <a:rPr lang="en-US" sz="2000" dirty="0"/>
              <a:t>Once the workflows and observations were documented, work began committees were established for the planning, documenting and implementation phases for the desired </a:t>
            </a:r>
            <a:r>
              <a:rPr lang="en-US" sz="2000" b="1" dirty="0"/>
              <a:t>standardization.</a:t>
            </a:r>
          </a:p>
          <a:p>
            <a:pPr marL="0" indent="0">
              <a:buNone/>
            </a:pPr>
            <a:endParaRPr lang="en-US" sz="800" dirty="0"/>
          </a:p>
          <a:p>
            <a:pPr marL="0" indent="0">
              <a:buNone/>
            </a:pPr>
            <a:r>
              <a:rPr lang="en-US" sz="2000" dirty="0"/>
              <a:t>Once improvements were implemented, the team </a:t>
            </a:r>
            <a:r>
              <a:rPr lang="en-US" sz="2000" b="1" dirty="0"/>
              <a:t>measured outcomes </a:t>
            </a:r>
            <a:r>
              <a:rPr lang="en-US" sz="2000" dirty="0"/>
              <a:t>to ensure that adjustments to the work had a favorable outcome and did not require further adjustment. </a:t>
            </a:r>
          </a:p>
          <a:p>
            <a:pPr marL="0" indent="0">
              <a:buNone/>
            </a:pPr>
            <a:endParaRPr lang="en-US" sz="1800" dirty="0"/>
          </a:p>
          <a:p>
            <a:pPr marL="457200" lvl="1" indent="0">
              <a:buNone/>
            </a:pPr>
            <a:endParaRPr lang="en-US" sz="1600" dirty="0"/>
          </a:p>
          <a:p>
            <a:pPr marL="457200" lvl="1" indent="0">
              <a:buNone/>
            </a:pPr>
            <a:endParaRPr lang="en-US" sz="1600" dirty="0"/>
          </a:p>
          <a:p>
            <a:pPr marL="0" indent="0">
              <a:buNone/>
            </a:pPr>
            <a:endParaRPr lang="en-US" sz="1800" dirty="0"/>
          </a:p>
          <a:p>
            <a:pPr marL="0" indent="0">
              <a:buNone/>
            </a:pPr>
            <a:endParaRPr lang="en-US" sz="1800" dirty="0"/>
          </a:p>
          <a:p>
            <a:pPr marL="0" indent="0">
              <a:buNone/>
            </a:pPr>
            <a:endParaRPr lang="en-US" sz="1800" dirty="0"/>
          </a:p>
        </p:txBody>
      </p:sp>
      <p:cxnSp>
        <p:nvCxnSpPr>
          <p:cNvPr id="16" name="Straight Connector 15"/>
          <p:cNvCxnSpPr/>
          <p:nvPr/>
        </p:nvCxnSpPr>
        <p:spPr>
          <a:xfrm>
            <a:off x="3168924" y="3744119"/>
            <a:ext cx="152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69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809" y="1201084"/>
            <a:ext cx="7624690" cy="5207463"/>
          </a:xfrm>
        </p:spPr>
        <p:txBody>
          <a:bodyPr>
            <a:normAutofit fontScale="92500" lnSpcReduction="20000"/>
          </a:bodyPr>
          <a:lstStyle/>
          <a:p>
            <a:pPr marL="0" indent="0">
              <a:buNone/>
            </a:pPr>
            <a:r>
              <a:rPr lang="en-US" sz="2000" u="sng" dirty="0"/>
              <a:t>Agenda</a:t>
            </a:r>
          </a:p>
          <a:p>
            <a:pPr marL="0" indent="0">
              <a:buNone/>
            </a:pPr>
            <a:endParaRPr lang="en-US" sz="800" dirty="0"/>
          </a:p>
          <a:p>
            <a:pPr marL="800100" lvl="1" indent="-342900">
              <a:buFont typeface="+mj-lt"/>
              <a:buAutoNum type="arabicPeriod"/>
            </a:pPr>
            <a:r>
              <a:rPr lang="en-US" sz="1800" dirty="0"/>
              <a:t>Assessment </a:t>
            </a:r>
          </a:p>
          <a:p>
            <a:pPr marL="914400" lvl="2" indent="0">
              <a:lnSpc>
                <a:spcPct val="110000"/>
              </a:lnSpc>
              <a:buNone/>
            </a:pPr>
            <a:r>
              <a:rPr lang="en-US" sz="1800" dirty="0"/>
              <a:t>Patient Access Training and Policies </a:t>
            </a:r>
          </a:p>
          <a:p>
            <a:pPr marL="914400" lvl="2" indent="0">
              <a:lnSpc>
                <a:spcPct val="110000"/>
              </a:lnSpc>
              <a:buNone/>
            </a:pPr>
            <a:r>
              <a:rPr lang="en-US" sz="1800" dirty="0"/>
              <a:t>Emergency Department </a:t>
            </a:r>
          </a:p>
          <a:p>
            <a:pPr marL="914400" lvl="2" indent="0">
              <a:lnSpc>
                <a:spcPct val="110000"/>
              </a:lnSpc>
              <a:buNone/>
            </a:pPr>
            <a:r>
              <a:rPr lang="en-US" sz="1800" dirty="0"/>
              <a:t>Financial Pre-service </a:t>
            </a:r>
          </a:p>
          <a:p>
            <a:pPr marL="914400" lvl="2" indent="0">
              <a:buNone/>
            </a:pPr>
            <a:endParaRPr lang="en-US" sz="800" dirty="0"/>
          </a:p>
          <a:p>
            <a:pPr marL="800100" lvl="1" indent="-342900">
              <a:buFont typeface="+mj-lt"/>
              <a:buAutoNum type="arabicPeriod"/>
            </a:pPr>
            <a:r>
              <a:rPr lang="en-US" sz="1800" dirty="0"/>
              <a:t>Standardization </a:t>
            </a:r>
          </a:p>
          <a:p>
            <a:pPr marL="914400" lvl="2" indent="0">
              <a:lnSpc>
                <a:spcPct val="110000"/>
              </a:lnSpc>
              <a:buNone/>
            </a:pPr>
            <a:r>
              <a:rPr lang="en-US" sz="1800" dirty="0"/>
              <a:t>Patient Access Training and Policies </a:t>
            </a:r>
          </a:p>
          <a:p>
            <a:pPr marL="914400" lvl="2" indent="0">
              <a:lnSpc>
                <a:spcPct val="110000"/>
              </a:lnSpc>
              <a:buNone/>
            </a:pPr>
            <a:r>
              <a:rPr lang="en-US" sz="1800" dirty="0"/>
              <a:t>Emergency Department </a:t>
            </a:r>
          </a:p>
          <a:p>
            <a:pPr marL="914400" lvl="2" indent="0">
              <a:lnSpc>
                <a:spcPct val="110000"/>
              </a:lnSpc>
              <a:buNone/>
            </a:pPr>
            <a:r>
              <a:rPr lang="en-US" sz="1800" dirty="0"/>
              <a:t>Financial Pre-service </a:t>
            </a:r>
          </a:p>
          <a:p>
            <a:pPr marL="914400" lvl="2" indent="0">
              <a:lnSpc>
                <a:spcPct val="110000"/>
              </a:lnSpc>
              <a:buNone/>
            </a:pPr>
            <a:endParaRPr lang="en-US" sz="1800" dirty="0"/>
          </a:p>
          <a:p>
            <a:pPr marL="800100" lvl="1" indent="-342900">
              <a:buFont typeface="+mj-lt"/>
              <a:buAutoNum type="arabicPeriod"/>
            </a:pPr>
            <a:r>
              <a:rPr lang="en-US" sz="1800" dirty="0"/>
              <a:t>Measurement – Improved Outcomes </a:t>
            </a:r>
          </a:p>
          <a:p>
            <a:pPr marL="914400" lvl="2" indent="0">
              <a:lnSpc>
                <a:spcPct val="110000"/>
              </a:lnSpc>
              <a:buNone/>
            </a:pPr>
            <a:r>
              <a:rPr lang="en-US" sz="1800" dirty="0"/>
              <a:t>Patient Access Training and Policies </a:t>
            </a:r>
          </a:p>
          <a:p>
            <a:pPr marL="914400" lvl="2" indent="0">
              <a:lnSpc>
                <a:spcPct val="110000"/>
              </a:lnSpc>
              <a:buNone/>
            </a:pPr>
            <a:r>
              <a:rPr lang="en-US" sz="1800" dirty="0"/>
              <a:t>Emergency Department </a:t>
            </a:r>
          </a:p>
          <a:p>
            <a:pPr marL="914400" lvl="2" indent="0">
              <a:lnSpc>
                <a:spcPct val="110000"/>
              </a:lnSpc>
              <a:buNone/>
            </a:pPr>
            <a:r>
              <a:rPr lang="en-US" sz="1800" dirty="0"/>
              <a:t>Financial Pre-service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77889" y="314245"/>
            <a:ext cx="7886700" cy="939035"/>
          </a:xfrm>
        </p:spPr>
        <p:txBody>
          <a:bodyPr>
            <a:normAutofit/>
          </a:bodyPr>
          <a:lstStyle/>
          <a:p>
            <a:r>
              <a:rPr lang="en-US" sz="2800" dirty="0"/>
              <a:t>Patient Access Case Study – Agenda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64001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405B78-FFA8-914E-9A6F-1CDBC676EC4A}"/>
              </a:ext>
            </a:extLst>
          </p:cNvPr>
          <p:cNvSpPr>
            <a:spLocks noGrp="1"/>
          </p:cNvSpPr>
          <p:nvPr>
            <p:ph type="ftr" sz="quarter" idx="11"/>
          </p:nvPr>
        </p:nvSpPr>
        <p:spPr/>
        <p:txBody>
          <a:bodyPr/>
          <a:lstStyle/>
          <a:p>
            <a:r>
              <a:rPr lang="en-US">
                <a:solidFill>
                  <a:prstClr val="black">
                    <a:tint val="75000"/>
                  </a:prstClr>
                </a:solidFill>
              </a:rPr>
              <a:t>- Proprietary and Confidential -</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96155691-2719-1A40-A776-7C3200008293}"/>
              </a:ext>
            </a:extLst>
          </p:cNvPr>
          <p:cNvSpPr>
            <a:spLocks noGrp="1"/>
          </p:cNvSpPr>
          <p:nvPr>
            <p:ph type="sldNum" sz="quarter" idx="12"/>
          </p:nvPr>
        </p:nvSpPr>
        <p:spPr/>
        <p:txBody>
          <a:bodyPr/>
          <a:lstStyle/>
          <a:p>
            <a:fld id="{ABC4D82A-6D00-4DB7-A166-2FE889CD0FF0}" type="slidenum">
              <a:rPr lang="en-US" smtClean="0">
                <a:solidFill>
                  <a:prstClr val="black">
                    <a:tint val="75000"/>
                  </a:prstClr>
                </a:solidFill>
              </a:rPr>
              <a:pPr/>
              <a:t>7</a:t>
            </a:fld>
            <a:endParaRPr lang="en-US">
              <a:solidFill>
                <a:prstClr val="black">
                  <a:tint val="75000"/>
                </a:prstClr>
              </a:solidFill>
            </a:endParaRPr>
          </a:p>
        </p:txBody>
      </p:sp>
      <p:pic>
        <p:nvPicPr>
          <p:cNvPr id="10242" name="Picture 2" descr="3 Reasons Why You Need Tango Dancing In Your Life">
            <a:extLst>
              <a:ext uri="{FF2B5EF4-FFF2-40B4-BE49-F238E27FC236}">
                <a16:creationId xmlns:a16="http://schemas.microsoft.com/office/drawing/2014/main" id="{5E137EA7-ADAB-434B-882D-B8BC5DBF4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61" y="1154431"/>
            <a:ext cx="5303520" cy="42597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03461C-791C-504B-8D9C-D57A52F8E4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0" y="655956"/>
            <a:ext cx="9144000" cy="6065520"/>
          </a:xfrm>
          <a:prstGeom prst="rect">
            <a:avLst/>
          </a:prstGeom>
        </p:spPr>
      </p:pic>
      <p:sp>
        <p:nvSpPr>
          <p:cNvPr id="6" name="TextBox 5">
            <a:extLst>
              <a:ext uri="{FF2B5EF4-FFF2-40B4-BE49-F238E27FC236}">
                <a16:creationId xmlns:a16="http://schemas.microsoft.com/office/drawing/2014/main" id="{E0590603-CF37-864D-AF36-6B873ADBA735}"/>
              </a:ext>
            </a:extLst>
          </p:cNvPr>
          <p:cNvSpPr txBox="1"/>
          <p:nvPr/>
        </p:nvSpPr>
        <p:spPr>
          <a:xfrm>
            <a:off x="0" y="6461760"/>
            <a:ext cx="9144000" cy="230832"/>
          </a:xfrm>
          <a:prstGeom prst="rect">
            <a:avLst/>
          </a:prstGeom>
          <a:noFill/>
        </p:spPr>
        <p:txBody>
          <a:bodyPr wrap="square" rtlCol="0">
            <a:spAutoFit/>
          </a:bodyPr>
          <a:lstStyle/>
          <a:p>
            <a:r>
              <a:rPr lang="en-US" sz="900">
                <a:hlinkClick r:id="rId4" tooltip="https://en.wikipedia.org/wiki/Argentine_Tango"/>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54894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922" y="1770611"/>
            <a:ext cx="7893816" cy="2535384"/>
          </a:xfrm>
        </p:spPr>
        <p:txBody>
          <a:bodyPr>
            <a:normAutofit/>
          </a:bodyPr>
          <a:lstStyle/>
          <a:p>
            <a:pPr marL="0" indent="0">
              <a:buNone/>
            </a:pPr>
            <a:endParaRPr lang="en-US" sz="1800" dirty="0"/>
          </a:p>
          <a:p>
            <a:pPr marL="457200" lvl="1" indent="0">
              <a:buNone/>
            </a:pPr>
            <a:endParaRPr lang="en-US" sz="2200" dirty="0"/>
          </a:p>
          <a:p>
            <a:pPr marL="457200" lvl="1" indent="0">
              <a:buNone/>
            </a:pPr>
            <a:endParaRPr lang="en-US" sz="2200" dirty="0"/>
          </a:p>
          <a:p>
            <a:pPr marL="914400" lvl="2" indent="0">
              <a:buNone/>
            </a:pPr>
            <a:r>
              <a:rPr lang="en-US" sz="2600" b="1" dirty="0"/>
              <a:t>Patient Access Training and Policies </a:t>
            </a:r>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8702" y="413998"/>
            <a:ext cx="9099115" cy="939035"/>
          </a:xfrm>
        </p:spPr>
        <p:txBody>
          <a:bodyPr>
            <a:normAutofit/>
          </a:bodyPr>
          <a:lstStyle/>
          <a:p>
            <a:r>
              <a:rPr lang="en-US" sz="2800" dirty="0"/>
              <a:t>Assessment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8</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3509962" y="3615432"/>
            <a:ext cx="2124075" cy="1381125"/>
          </a:xfrm>
          <a:prstGeom prst="rect">
            <a:avLst/>
          </a:prstGeom>
        </p:spPr>
      </p:pic>
    </p:spTree>
    <p:extLst>
      <p:ext uri="{BB962C8B-B14F-4D97-AF65-F5344CB8AC3E}">
        <p14:creationId xmlns:p14="http://schemas.microsoft.com/office/powerpoint/2010/main" val="288000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52" y="1148888"/>
            <a:ext cx="8725217" cy="5207463"/>
          </a:xfrm>
        </p:spPr>
        <p:txBody>
          <a:bodyPr>
            <a:normAutofit/>
          </a:bodyPr>
          <a:lstStyle/>
          <a:p>
            <a:pPr marL="0" indent="0">
              <a:buNone/>
            </a:pPr>
            <a:endParaRPr lang="en-US" sz="1800" dirty="0"/>
          </a:p>
          <a:p>
            <a:pPr marL="457200" lvl="1" indent="0">
              <a:buNone/>
            </a:pPr>
            <a:endParaRPr lang="en-US" sz="2000" dirty="0"/>
          </a:p>
          <a:p>
            <a:pPr marL="457200" lvl="1"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113131" y="413998"/>
            <a:ext cx="9099115" cy="939035"/>
          </a:xfrm>
        </p:spPr>
        <p:txBody>
          <a:bodyPr>
            <a:normAutofit/>
          </a:bodyPr>
          <a:lstStyle/>
          <a:p>
            <a:r>
              <a:rPr lang="en-US" sz="2800" dirty="0"/>
              <a:t>Assessment 			Patient Access Training and Policies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Proprietary and Confidential -</a:t>
            </a:r>
          </a:p>
        </p:txBody>
      </p:sp>
      <p:sp>
        <p:nvSpPr>
          <p:cNvPr id="5" name="Slide Number Placeholder 4"/>
          <p:cNvSpPr>
            <a:spLocks noGrp="1"/>
          </p:cNvSpPr>
          <p:nvPr>
            <p:ph type="sldNum" sz="quarter" idx="12"/>
          </p:nvPr>
        </p:nvSpPr>
        <p:spPr/>
        <p:txBody>
          <a:bodyPr/>
          <a:lstStyle/>
          <a:p>
            <a:fld id="{ABC4D82A-6D00-4DB7-A166-2FE889CD0FF0}" type="slidenum">
              <a:rPr lang="en-US" smtClean="0">
                <a:solidFill>
                  <a:prstClr val="black">
                    <a:tint val="75000"/>
                  </a:prstClr>
                </a:solidFill>
              </a:rPr>
              <a:pPr/>
              <a:t>9</a:t>
            </a:fld>
            <a:endParaRPr lang="en-US" dirty="0">
              <a:solidFill>
                <a:prstClr val="black">
                  <a:tint val="75000"/>
                </a:prstClr>
              </a:solidFill>
            </a:endParaRPr>
          </a:p>
        </p:txBody>
      </p:sp>
      <p:sp>
        <p:nvSpPr>
          <p:cNvPr id="6" name="Content Placeholder 2"/>
          <p:cNvSpPr txBox="1">
            <a:spLocks/>
          </p:cNvSpPr>
          <p:nvPr/>
        </p:nvSpPr>
        <p:spPr>
          <a:xfrm>
            <a:off x="216131" y="1353033"/>
            <a:ext cx="8299219" cy="4598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pPr marL="457200" lvl="1" indent="0">
              <a:buFont typeface="Arial" panose="020B0604020202020204" pitchFamily="34" charset="0"/>
              <a:buNone/>
            </a:pPr>
            <a:endParaRPr lang="en-US" sz="1800" dirty="0"/>
          </a:p>
          <a:p>
            <a:pPr marL="0" indent="0">
              <a:buFont typeface="Arial" panose="020B0604020202020204" pitchFamily="34" charset="0"/>
              <a:buNone/>
            </a:pPr>
            <a:r>
              <a:rPr lang="en-US" sz="1800" dirty="0"/>
              <a:t>  </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p:txBody>
      </p:sp>
      <p:sp>
        <p:nvSpPr>
          <p:cNvPr id="8" name="TextBox 7"/>
          <p:cNvSpPr txBox="1"/>
          <p:nvPr/>
        </p:nvSpPr>
        <p:spPr>
          <a:xfrm>
            <a:off x="307571" y="1260485"/>
            <a:ext cx="8528858" cy="5678478"/>
          </a:xfrm>
          <a:prstGeom prst="rect">
            <a:avLst/>
          </a:prstGeom>
          <a:noFill/>
        </p:spPr>
        <p:txBody>
          <a:bodyPr wrap="square" rtlCol="0">
            <a:spAutoFit/>
          </a:bodyPr>
          <a:lstStyle/>
          <a:p>
            <a:r>
              <a:rPr lang="en-US" sz="2000" b="1" dirty="0"/>
              <a:t>What did assessment in this area look like? </a:t>
            </a:r>
          </a:p>
          <a:p>
            <a:endParaRPr lang="en-US" sz="800" dirty="0"/>
          </a:p>
          <a:p>
            <a:r>
              <a:rPr lang="en-US" sz="2000" dirty="0"/>
              <a:t>Committee members attended registration training courses offered by the IT department and reviewed current departmental policies in place.</a:t>
            </a:r>
          </a:p>
          <a:p>
            <a:endParaRPr lang="en-US" sz="800" dirty="0"/>
          </a:p>
          <a:p>
            <a:r>
              <a:rPr lang="en-US" sz="2000" i="1" dirty="0"/>
              <a:t>Findings</a:t>
            </a:r>
            <a:r>
              <a:rPr lang="en-US" i="1" dirty="0"/>
              <a:t>:</a:t>
            </a:r>
          </a:p>
          <a:p>
            <a:endParaRPr lang="en-US" sz="800" dirty="0"/>
          </a:p>
          <a:p>
            <a:pPr marL="742950" lvl="1" indent="-285750">
              <a:buFont typeface="Arial" panose="020B0604020202020204" pitchFamily="34" charset="0"/>
              <a:buChar char="•"/>
            </a:pPr>
            <a:r>
              <a:rPr lang="en-US" sz="2000" dirty="0"/>
              <a:t>Training focused on registration system instruction incorporating Patient Access subject matter at the same time </a:t>
            </a:r>
          </a:p>
          <a:p>
            <a:pPr marL="742950" lvl="1" indent="-285750">
              <a:buFont typeface="Arial" panose="020B0604020202020204" pitchFamily="34" charset="0"/>
              <a:buChar char="•"/>
            </a:pPr>
            <a:endParaRPr lang="en-US" sz="1500" dirty="0"/>
          </a:p>
          <a:p>
            <a:pPr marL="742950" lvl="1" indent="-285750">
              <a:buFont typeface="Arial" panose="020B0604020202020204" pitchFamily="34" charset="0"/>
              <a:buChar char="•"/>
            </a:pPr>
            <a:r>
              <a:rPr lang="en-US" sz="2000" dirty="0"/>
              <a:t>Subject matter references and instruction were very limited </a:t>
            </a:r>
          </a:p>
          <a:p>
            <a:pPr marL="742950" lvl="1" indent="-285750">
              <a:buFont typeface="Arial" panose="020B0604020202020204" pitchFamily="34" charset="0"/>
              <a:buChar char="•"/>
            </a:pPr>
            <a:endParaRPr lang="en-US" sz="1500" dirty="0"/>
          </a:p>
          <a:p>
            <a:pPr marL="742950" lvl="1" indent="-285750">
              <a:buFont typeface="Arial" panose="020B0604020202020204" pitchFamily="34" charset="0"/>
              <a:buChar char="•"/>
            </a:pPr>
            <a:r>
              <a:rPr lang="en-US" sz="2000" dirty="0"/>
              <a:t>Testing was brief and broad with a pass/fail scoring approach </a:t>
            </a:r>
          </a:p>
          <a:p>
            <a:pPr marL="742950" lvl="1" indent="-285750">
              <a:buFont typeface="Arial" panose="020B0604020202020204" pitchFamily="34" charset="0"/>
              <a:buChar char="•"/>
            </a:pPr>
            <a:endParaRPr lang="en-US" sz="1500" dirty="0"/>
          </a:p>
          <a:p>
            <a:pPr marL="742950" lvl="1" indent="-285750">
              <a:buFont typeface="Arial" panose="020B0604020202020204" pitchFamily="34" charset="0"/>
              <a:buChar char="•"/>
            </a:pPr>
            <a:r>
              <a:rPr lang="en-US" sz="2000" dirty="0"/>
              <a:t>“Refresher” courses were available, but not required beyond the initial training </a:t>
            </a:r>
          </a:p>
          <a:p>
            <a:pPr marL="742950" lvl="1" indent="-285750">
              <a:buFont typeface="Arial" panose="020B0604020202020204" pitchFamily="34" charset="0"/>
              <a:buChar char="•"/>
            </a:pPr>
            <a:endParaRPr lang="en-US" sz="1500" dirty="0"/>
          </a:p>
          <a:p>
            <a:pPr marL="742950" lvl="1" indent="-285750">
              <a:buFont typeface="Arial" panose="020B0604020202020204" pitchFamily="34" charset="0"/>
              <a:buChar char="•"/>
            </a:pPr>
            <a:r>
              <a:rPr lang="en-US" sz="2000" dirty="0"/>
              <a:t>There were very few policies established for the department </a:t>
            </a:r>
          </a:p>
          <a:p>
            <a:endParaRPr lang="en-US" dirty="0"/>
          </a:p>
          <a:p>
            <a:r>
              <a:rPr lang="en-US" dirty="0"/>
              <a:t/>
            </a:r>
            <a:br>
              <a:rPr lang="en-US" dirty="0"/>
            </a:br>
            <a:endParaRPr lang="en-US" dirty="0"/>
          </a:p>
        </p:txBody>
      </p:sp>
    </p:spTree>
    <p:extLst>
      <p:ext uri="{BB962C8B-B14F-4D97-AF65-F5344CB8AC3E}">
        <p14:creationId xmlns:p14="http://schemas.microsoft.com/office/powerpoint/2010/main" val="2496874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cuh_cmh_8_6_15">
  <a:themeElements>
    <a:clrScheme name="Custom 8">
      <a:dk1>
        <a:sysClr val="windowText" lastClr="000000"/>
      </a:dk1>
      <a:lt1>
        <a:sysClr val="window" lastClr="FFFFFF"/>
      </a:lt1>
      <a:dk2>
        <a:srgbClr val="000000"/>
      </a:dk2>
      <a:lt2>
        <a:srgbClr val="7CA0C5"/>
      </a:lt2>
      <a:accent1>
        <a:srgbClr val="FFBA00"/>
      </a:accent1>
      <a:accent2>
        <a:srgbClr val="FFCE00"/>
      </a:accent2>
      <a:accent3>
        <a:srgbClr val="E57200"/>
      </a:accent3>
      <a:accent4>
        <a:srgbClr val="612751"/>
      </a:accent4>
      <a:accent5>
        <a:srgbClr val="006C68"/>
      </a:accent5>
      <a:accent6>
        <a:srgbClr val="003764"/>
      </a:accent6>
      <a:hlink>
        <a:srgbClr val="A5779B"/>
      </a:hlink>
      <a:folHlink>
        <a:srgbClr val="6CAF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cuh_template" id="{C852A580-9909-4E74-B75E-A2CADE4CF532}" vid="{1E504318-2E87-4F3D-85A2-CDD31EA14B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21586</TotalTime>
  <Words>3136</Words>
  <Application>Microsoft Office PowerPoint</Application>
  <PresentationFormat>On-screen Show (4:3)</PresentationFormat>
  <Paragraphs>631</Paragraphs>
  <Slides>46</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60" baseType="lpstr">
      <vt:lpstr>Arial</vt:lpstr>
      <vt:lpstr>Arial Narrow</vt:lpstr>
      <vt:lpstr>Bookman Old Style</vt:lpstr>
      <vt:lpstr>Calibri</vt:lpstr>
      <vt:lpstr>Calibri Light</vt:lpstr>
      <vt:lpstr>Calisto MT</vt:lpstr>
      <vt:lpstr>Century</vt:lpstr>
      <vt:lpstr>Constantia</vt:lpstr>
      <vt:lpstr>Lucida Grande</vt:lpstr>
      <vt:lpstr>Times New Roman</vt:lpstr>
      <vt:lpstr>Wingdings</vt:lpstr>
      <vt:lpstr>1_Office Theme</vt:lpstr>
      <vt:lpstr>1_vcuh_cmh_8_6_15</vt:lpstr>
      <vt:lpstr>think-cell Slide</vt:lpstr>
      <vt:lpstr>Colburn Hill Group</vt:lpstr>
      <vt:lpstr>Patient Access Tango</vt:lpstr>
      <vt:lpstr>Patient Access Tango                   A Case Study </vt:lpstr>
      <vt:lpstr>Patient Access Tango                   A Case Study </vt:lpstr>
      <vt:lpstr>Patient Access Tango                   A Case Study </vt:lpstr>
      <vt:lpstr>Patient Access Case Study – Agenda </vt:lpstr>
      <vt:lpstr>PowerPoint Presentation</vt:lpstr>
      <vt:lpstr>Assessment    </vt:lpstr>
      <vt:lpstr>Assessment    Patient Access Training and Policies </vt:lpstr>
      <vt:lpstr>Assessment    Patient Access Training and Policies </vt:lpstr>
      <vt:lpstr>Assessment    </vt:lpstr>
      <vt:lpstr>Assessment    Patient Access Training and Policies </vt:lpstr>
      <vt:lpstr>Assessment             Emergency Department </vt:lpstr>
      <vt:lpstr>Assessment              Emergency Department </vt:lpstr>
      <vt:lpstr>Assessment             Emergency Department </vt:lpstr>
      <vt:lpstr>Assessment    Patient Access Training and Policies </vt:lpstr>
      <vt:lpstr>Assessment                  Financial Pre-service </vt:lpstr>
      <vt:lpstr>Assessment                  Financial Pre-service </vt:lpstr>
      <vt:lpstr>Patient Access Tango     Standardization  </vt:lpstr>
      <vt:lpstr>PowerPoint Presentation</vt:lpstr>
      <vt:lpstr>Assessment    </vt:lpstr>
      <vt:lpstr>Standardization  </vt:lpstr>
      <vt:lpstr>Standardization  Patient Access Training and Policies </vt:lpstr>
      <vt:lpstr>Standardization  Patient Access Training and Policies </vt:lpstr>
      <vt:lpstr>Standardization  Patient Access Training and Policies </vt:lpstr>
      <vt:lpstr>Standardization  Patient Access Training and Policies </vt:lpstr>
      <vt:lpstr>Standardization    </vt:lpstr>
      <vt:lpstr>Standardization    Emergency Department </vt:lpstr>
      <vt:lpstr>Standardization              Emergency Department</vt:lpstr>
      <vt:lpstr>PowerPoint Presentation</vt:lpstr>
      <vt:lpstr>Standardization   </vt:lpstr>
      <vt:lpstr>Standardization         Financial Pre-service </vt:lpstr>
      <vt:lpstr>Standardization         Financial Pre-service </vt:lpstr>
      <vt:lpstr>Standardization      Recap </vt:lpstr>
      <vt:lpstr>Measurement    </vt:lpstr>
      <vt:lpstr>Measurement   Patient Access Training and Policies </vt:lpstr>
      <vt:lpstr>PowerPoint Presentation</vt:lpstr>
      <vt:lpstr>Measurement    </vt:lpstr>
      <vt:lpstr>Measurement     Emergency Department </vt:lpstr>
      <vt:lpstr>Measurement     Emergency Department</vt:lpstr>
      <vt:lpstr>Measurement     </vt:lpstr>
      <vt:lpstr>Measurement               Financial Pre-service   </vt:lpstr>
      <vt:lpstr>Measurement          Financial Pre-service   </vt:lpstr>
      <vt:lpstr>Measurement                                     Recap </vt:lpstr>
      <vt:lpstr>PowerPoint Presentation</vt:lpstr>
      <vt:lpstr>Patient Access Tango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Balance Proposal</dc:title>
  <dc:creator>Sarah.Lovell@vcuhealth.org</dc:creator>
  <cp:lastModifiedBy>Jessica Gosselin</cp:lastModifiedBy>
  <cp:revision>526</cp:revision>
  <dcterms:created xsi:type="dcterms:W3CDTF">2015-05-21T21:14:50Z</dcterms:created>
  <dcterms:modified xsi:type="dcterms:W3CDTF">2020-11-03T19:09:20Z</dcterms:modified>
</cp:coreProperties>
</file>